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479" r:id="rId2"/>
    <p:sldId id="480" r:id="rId3"/>
    <p:sldId id="482" r:id="rId4"/>
    <p:sldId id="481" r:id="rId5"/>
    <p:sldId id="483" r:id="rId6"/>
    <p:sldId id="484" r:id="rId7"/>
    <p:sldId id="485" r:id="rId8"/>
    <p:sldId id="486" r:id="rId9"/>
    <p:sldId id="488" r:id="rId10"/>
    <p:sldId id="489" r:id="rId11"/>
    <p:sldId id="490" r:id="rId12"/>
    <p:sldId id="491" r:id="rId13"/>
    <p:sldId id="493" r:id="rId14"/>
    <p:sldId id="494" r:id="rId15"/>
    <p:sldId id="495" r:id="rId16"/>
    <p:sldId id="497" r:id="rId17"/>
    <p:sldId id="496" r:id="rId18"/>
    <p:sldId id="492" r:id="rId19"/>
    <p:sldId id="498" r:id="rId20"/>
    <p:sldId id="499" r:id="rId21"/>
    <p:sldId id="500"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513" r:id="rId35"/>
    <p:sldId id="516" r:id="rId36"/>
    <p:sldId id="514" r:id="rId37"/>
    <p:sldId id="519" r:id="rId38"/>
    <p:sldId id="520" r:id="rId39"/>
    <p:sldId id="515" r:id="rId40"/>
    <p:sldId id="517" r:id="rId41"/>
    <p:sldId id="518" r:id="rId42"/>
    <p:sldId id="521" r:id="rId43"/>
    <p:sldId id="524" r:id="rId44"/>
    <p:sldId id="525" r:id="rId45"/>
    <p:sldId id="526" r:id="rId46"/>
    <p:sldId id="527" r:id="rId47"/>
    <p:sldId id="528" r:id="rId48"/>
    <p:sldId id="529" r:id="rId49"/>
    <p:sldId id="530" r:id="rId50"/>
    <p:sldId id="531" r:id="rId51"/>
    <p:sldId id="532" r:id="rId52"/>
    <p:sldId id="533" r:id="rId53"/>
    <p:sldId id="522" r:id="rId54"/>
    <p:sldId id="534" r:id="rId55"/>
    <p:sldId id="535" r:id="rId56"/>
    <p:sldId id="536" r:id="rId57"/>
    <p:sldId id="537" r:id="rId58"/>
    <p:sldId id="538" r:id="rId59"/>
    <p:sldId id="539" r:id="rId60"/>
    <p:sldId id="540" r:id="rId61"/>
    <p:sldId id="541" r:id="rId62"/>
    <p:sldId id="542" r:id="rId63"/>
    <p:sldId id="544" r:id="rId64"/>
    <p:sldId id="543" r:id="rId65"/>
    <p:sldId id="523" r:id="rId66"/>
    <p:sldId id="487" r:id="rId67"/>
    <p:sldId id="546" r:id="rId68"/>
    <p:sldId id="547" r:id="rId69"/>
    <p:sldId id="548" r:id="rId70"/>
    <p:sldId id="549" r:id="rId71"/>
    <p:sldId id="550" r:id="rId72"/>
    <p:sldId id="551" r:id="rId73"/>
    <p:sldId id="561" r:id="rId74"/>
    <p:sldId id="552" r:id="rId75"/>
    <p:sldId id="562" r:id="rId76"/>
    <p:sldId id="554" r:id="rId77"/>
    <p:sldId id="560" r:id="rId78"/>
    <p:sldId id="553" r:id="rId79"/>
    <p:sldId id="563" r:id="rId80"/>
    <p:sldId id="555" r:id="rId81"/>
    <p:sldId id="559" r:id="rId82"/>
    <p:sldId id="557" r:id="rId83"/>
    <p:sldId id="556" r:id="rId84"/>
    <p:sldId id="558" r:id="rId85"/>
    <p:sldId id="47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3099" autoAdjust="0"/>
  </p:normalViewPr>
  <p:slideViewPr>
    <p:cSldViewPr snapToGrid="0">
      <p:cViewPr>
        <p:scale>
          <a:sx n="75" d="100"/>
          <a:sy n="75" d="100"/>
        </p:scale>
        <p:origin x="97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F0E03-E997-456F-870C-6C1CF05D2B0F}"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6E4E9-689F-4059-8ED2-0D9BADB9E7D1}" type="slidenum">
              <a:rPr lang="en-US" smtClean="0"/>
              <a:t>‹#›</a:t>
            </a:fld>
            <a:endParaRPr lang="en-US"/>
          </a:p>
        </p:txBody>
      </p:sp>
    </p:spTree>
    <p:extLst>
      <p:ext uri="{BB962C8B-B14F-4D97-AF65-F5344CB8AC3E}">
        <p14:creationId xmlns:p14="http://schemas.microsoft.com/office/powerpoint/2010/main" val="324274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https://learn.zybooks.com/zybook/UNTADTA5340OrhanSpring2024/chapter/3/section/1</a:t>
            </a:r>
          </a:p>
        </p:txBody>
      </p:sp>
      <p:sp>
        <p:nvSpPr>
          <p:cNvPr id="4" name="Slide Number Placeholder 3"/>
          <p:cNvSpPr>
            <a:spLocks noGrp="1"/>
          </p:cNvSpPr>
          <p:nvPr>
            <p:ph type="sldNum" sz="quarter" idx="5"/>
          </p:nvPr>
        </p:nvSpPr>
        <p:spPr/>
        <p:txBody>
          <a:bodyPr/>
          <a:lstStyle/>
          <a:p>
            <a:fld id="{8256E4E9-689F-4059-8ED2-0D9BADB9E7D1}" type="slidenum">
              <a:rPr lang="en-US" smtClean="0"/>
              <a:t>2</a:t>
            </a:fld>
            <a:endParaRPr lang="en-US"/>
          </a:p>
        </p:txBody>
      </p:sp>
    </p:spTree>
    <p:extLst>
      <p:ext uri="{BB962C8B-B14F-4D97-AF65-F5344CB8AC3E}">
        <p14:creationId xmlns:p14="http://schemas.microsoft.com/office/powerpoint/2010/main" val="3658356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https://financetrain.sgp1.cdn.digitaloceanspaces.com/KurtosisPict.jpg</a:t>
            </a:r>
          </a:p>
        </p:txBody>
      </p:sp>
      <p:sp>
        <p:nvSpPr>
          <p:cNvPr id="4" name="Slide Number Placeholder 3"/>
          <p:cNvSpPr>
            <a:spLocks noGrp="1"/>
          </p:cNvSpPr>
          <p:nvPr>
            <p:ph type="sldNum" sz="quarter" idx="5"/>
          </p:nvPr>
        </p:nvSpPr>
        <p:spPr/>
        <p:txBody>
          <a:bodyPr/>
          <a:lstStyle/>
          <a:p>
            <a:fld id="{8256E4E9-689F-4059-8ED2-0D9BADB9E7D1}" type="slidenum">
              <a:rPr lang="en-US" smtClean="0"/>
              <a:t>37</a:t>
            </a:fld>
            <a:endParaRPr lang="en-US"/>
          </a:p>
        </p:txBody>
      </p:sp>
    </p:spTree>
    <p:extLst>
      <p:ext uri="{BB962C8B-B14F-4D97-AF65-F5344CB8AC3E}">
        <p14:creationId xmlns:p14="http://schemas.microsoft.com/office/powerpoint/2010/main" val="285431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56E4E9-689F-4059-8ED2-0D9BADB9E7D1}" type="slidenum">
              <a:rPr lang="en-US" smtClean="0"/>
              <a:t>62</a:t>
            </a:fld>
            <a:endParaRPr lang="en-US"/>
          </a:p>
        </p:txBody>
      </p:sp>
    </p:spTree>
    <p:extLst>
      <p:ext uri="{BB962C8B-B14F-4D97-AF65-F5344CB8AC3E}">
        <p14:creationId xmlns:p14="http://schemas.microsoft.com/office/powerpoint/2010/main" val="776438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https://learn.zybooks.com/zybook/UNTADTA5340OrhanSpring2024/chapter/3/section/5</a:t>
            </a:r>
          </a:p>
        </p:txBody>
      </p:sp>
      <p:sp>
        <p:nvSpPr>
          <p:cNvPr id="4" name="Slide Number Placeholder 3"/>
          <p:cNvSpPr>
            <a:spLocks noGrp="1"/>
          </p:cNvSpPr>
          <p:nvPr>
            <p:ph type="sldNum" sz="quarter" idx="5"/>
          </p:nvPr>
        </p:nvSpPr>
        <p:spPr/>
        <p:txBody>
          <a:bodyPr/>
          <a:lstStyle/>
          <a:p>
            <a:fld id="{8256E4E9-689F-4059-8ED2-0D9BADB9E7D1}" type="slidenum">
              <a:rPr lang="en-US" smtClean="0"/>
              <a:t>67</a:t>
            </a:fld>
            <a:endParaRPr lang="en-US"/>
          </a:p>
        </p:txBody>
      </p:sp>
    </p:spTree>
    <p:extLst>
      <p:ext uri="{BB962C8B-B14F-4D97-AF65-F5344CB8AC3E}">
        <p14:creationId xmlns:p14="http://schemas.microsoft.com/office/powerpoint/2010/main" val="2755670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https://learn.zybooks.com/zybook/UNTADTA5340OrhanSpring2024/chapter/3/section/5</a:t>
            </a:r>
          </a:p>
        </p:txBody>
      </p:sp>
      <p:sp>
        <p:nvSpPr>
          <p:cNvPr id="4" name="Slide Number Placeholder 3"/>
          <p:cNvSpPr>
            <a:spLocks noGrp="1"/>
          </p:cNvSpPr>
          <p:nvPr>
            <p:ph type="sldNum" sz="quarter" idx="5"/>
          </p:nvPr>
        </p:nvSpPr>
        <p:spPr/>
        <p:txBody>
          <a:bodyPr/>
          <a:lstStyle/>
          <a:p>
            <a:fld id="{8256E4E9-689F-4059-8ED2-0D9BADB9E7D1}" type="slidenum">
              <a:rPr lang="en-US" smtClean="0"/>
              <a:t>68</a:t>
            </a:fld>
            <a:endParaRPr lang="en-US"/>
          </a:p>
        </p:txBody>
      </p:sp>
    </p:spTree>
    <p:extLst>
      <p:ext uri="{BB962C8B-B14F-4D97-AF65-F5344CB8AC3E}">
        <p14:creationId xmlns:p14="http://schemas.microsoft.com/office/powerpoint/2010/main" val="139294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https://learn.zybooks.com/zybook/UNTADTA5340OrhanSpring2024/chapter/3/section/5</a:t>
            </a:r>
          </a:p>
        </p:txBody>
      </p:sp>
      <p:sp>
        <p:nvSpPr>
          <p:cNvPr id="4" name="Slide Number Placeholder 3"/>
          <p:cNvSpPr>
            <a:spLocks noGrp="1"/>
          </p:cNvSpPr>
          <p:nvPr>
            <p:ph type="sldNum" sz="quarter" idx="5"/>
          </p:nvPr>
        </p:nvSpPr>
        <p:spPr/>
        <p:txBody>
          <a:bodyPr/>
          <a:lstStyle/>
          <a:p>
            <a:fld id="{8256E4E9-689F-4059-8ED2-0D9BADB9E7D1}" type="slidenum">
              <a:rPr lang="en-US" smtClean="0"/>
              <a:t>70</a:t>
            </a:fld>
            <a:endParaRPr lang="en-US"/>
          </a:p>
        </p:txBody>
      </p:sp>
    </p:spTree>
    <p:extLst>
      <p:ext uri="{BB962C8B-B14F-4D97-AF65-F5344CB8AC3E}">
        <p14:creationId xmlns:p14="http://schemas.microsoft.com/office/powerpoint/2010/main" val="2817654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71</a:t>
            </a:fld>
            <a:endParaRPr lang="en-US"/>
          </a:p>
        </p:txBody>
      </p:sp>
    </p:spTree>
    <p:extLst>
      <p:ext uri="{BB962C8B-B14F-4D97-AF65-F5344CB8AC3E}">
        <p14:creationId xmlns:p14="http://schemas.microsoft.com/office/powerpoint/2010/main" val="2836942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72</a:t>
            </a:fld>
            <a:endParaRPr lang="en-US"/>
          </a:p>
        </p:txBody>
      </p:sp>
    </p:spTree>
    <p:extLst>
      <p:ext uri="{BB962C8B-B14F-4D97-AF65-F5344CB8AC3E}">
        <p14:creationId xmlns:p14="http://schemas.microsoft.com/office/powerpoint/2010/main" val="374150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https://learn.zybooks.com/zybook/UNTADTA5340OrhanSpring2024/chapter/3/section/6</a:t>
            </a:r>
          </a:p>
          <a:p>
            <a:endParaRPr lang="en-US" dirty="0"/>
          </a:p>
        </p:txBody>
      </p:sp>
      <p:sp>
        <p:nvSpPr>
          <p:cNvPr id="4" name="Slide Number Placeholder 3"/>
          <p:cNvSpPr>
            <a:spLocks noGrp="1"/>
          </p:cNvSpPr>
          <p:nvPr>
            <p:ph type="sldNum" sz="quarter" idx="5"/>
          </p:nvPr>
        </p:nvSpPr>
        <p:spPr/>
        <p:txBody>
          <a:bodyPr/>
          <a:lstStyle/>
          <a:p>
            <a:fld id="{8256E4E9-689F-4059-8ED2-0D9BADB9E7D1}" type="slidenum">
              <a:rPr lang="en-US" smtClean="0"/>
              <a:t>73</a:t>
            </a:fld>
            <a:endParaRPr lang="en-US"/>
          </a:p>
        </p:txBody>
      </p:sp>
    </p:spTree>
    <p:extLst>
      <p:ext uri="{BB962C8B-B14F-4D97-AF65-F5344CB8AC3E}">
        <p14:creationId xmlns:p14="http://schemas.microsoft.com/office/powerpoint/2010/main" val="2958720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74</a:t>
            </a:fld>
            <a:endParaRPr lang="en-US"/>
          </a:p>
        </p:txBody>
      </p:sp>
    </p:spTree>
    <p:extLst>
      <p:ext uri="{BB962C8B-B14F-4D97-AF65-F5344CB8AC3E}">
        <p14:creationId xmlns:p14="http://schemas.microsoft.com/office/powerpoint/2010/main" val="2698886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https://learn.zybooks.com/zybook/UNTADTA5340OrhanSpring2024/chapter/3/section/6</a:t>
            </a:r>
          </a:p>
          <a:p>
            <a:endParaRPr lang="en-US" dirty="0"/>
          </a:p>
        </p:txBody>
      </p:sp>
      <p:sp>
        <p:nvSpPr>
          <p:cNvPr id="4" name="Slide Number Placeholder 3"/>
          <p:cNvSpPr>
            <a:spLocks noGrp="1"/>
          </p:cNvSpPr>
          <p:nvPr>
            <p:ph type="sldNum" sz="quarter" idx="5"/>
          </p:nvPr>
        </p:nvSpPr>
        <p:spPr/>
        <p:txBody>
          <a:bodyPr/>
          <a:lstStyle/>
          <a:p>
            <a:fld id="{8256E4E9-689F-4059-8ED2-0D9BADB9E7D1}" type="slidenum">
              <a:rPr lang="en-US" smtClean="0"/>
              <a:t>75</a:t>
            </a:fld>
            <a:endParaRPr lang="en-US"/>
          </a:p>
        </p:txBody>
      </p:sp>
    </p:spTree>
    <p:extLst>
      <p:ext uri="{BB962C8B-B14F-4D97-AF65-F5344CB8AC3E}">
        <p14:creationId xmlns:p14="http://schemas.microsoft.com/office/powerpoint/2010/main" val="261179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https://learn.zybooks.com/zybook/UNTADTA5340OrhanSpring2024/chapter/3/section/1</a:t>
            </a:r>
          </a:p>
        </p:txBody>
      </p:sp>
      <p:sp>
        <p:nvSpPr>
          <p:cNvPr id="4" name="Slide Number Placeholder 3"/>
          <p:cNvSpPr>
            <a:spLocks noGrp="1"/>
          </p:cNvSpPr>
          <p:nvPr>
            <p:ph type="sldNum" sz="quarter" idx="5"/>
          </p:nvPr>
        </p:nvSpPr>
        <p:spPr/>
        <p:txBody>
          <a:bodyPr/>
          <a:lstStyle/>
          <a:p>
            <a:fld id="{8256E4E9-689F-4059-8ED2-0D9BADB9E7D1}" type="slidenum">
              <a:rPr lang="en-US" smtClean="0"/>
              <a:t>3</a:t>
            </a:fld>
            <a:endParaRPr lang="en-US"/>
          </a:p>
        </p:txBody>
      </p:sp>
    </p:spTree>
    <p:extLst>
      <p:ext uri="{BB962C8B-B14F-4D97-AF65-F5344CB8AC3E}">
        <p14:creationId xmlns:p14="http://schemas.microsoft.com/office/powerpoint/2010/main" val="3037166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76</a:t>
            </a:fld>
            <a:endParaRPr lang="en-US"/>
          </a:p>
        </p:txBody>
      </p:sp>
    </p:spTree>
    <p:extLst>
      <p:ext uri="{BB962C8B-B14F-4D97-AF65-F5344CB8AC3E}">
        <p14:creationId xmlns:p14="http://schemas.microsoft.com/office/powerpoint/2010/main" val="1519347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https://learn.zybooks.com/zybook/UNTADTA5340OrhanSpring2024/chapter/3/section/6</a:t>
            </a:r>
          </a:p>
          <a:p>
            <a:endParaRPr lang="en-US" dirty="0"/>
          </a:p>
        </p:txBody>
      </p:sp>
      <p:sp>
        <p:nvSpPr>
          <p:cNvPr id="4" name="Slide Number Placeholder 3"/>
          <p:cNvSpPr>
            <a:spLocks noGrp="1"/>
          </p:cNvSpPr>
          <p:nvPr>
            <p:ph type="sldNum" sz="quarter" idx="5"/>
          </p:nvPr>
        </p:nvSpPr>
        <p:spPr/>
        <p:txBody>
          <a:bodyPr/>
          <a:lstStyle/>
          <a:p>
            <a:fld id="{8256E4E9-689F-4059-8ED2-0D9BADB9E7D1}" type="slidenum">
              <a:rPr lang="en-US" smtClean="0"/>
              <a:t>77</a:t>
            </a:fld>
            <a:endParaRPr lang="en-US"/>
          </a:p>
        </p:txBody>
      </p:sp>
    </p:spTree>
    <p:extLst>
      <p:ext uri="{BB962C8B-B14F-4D97-AF65-F5344CB8AC3E}">
        <p14:creationId xmlns:p14="http://schemas.microsoft.com/office/powerpoint/2010/main" val="3252204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78</a:t>
            </a:fld>
            <a:endParaRPr lang="en-US"/>
          </a:p>
        </p:txBody>
      </p:sp>
    </p:spTree>
    <p:extLst>
      <p:ext uri="{BB962C8B-B14F-4D97-AF65-F5344CB8AC3E}">
        <p14:creationId xmlns:p14="http://schemas.microsoft.com/office/powerpoint/2010/main" val="3556068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79</a:t>
            </a:fld>
            <a:endParaRPr lang="en-US"/>
          </a:p>
        </p:txBody>
      </p:sp>
    </p:spTree>
    <p:extLst>
      <p:ext uri="{BB962C8B-B14F-4D97-AF65-F5344CB8AC3E}">
        <p14:creationId xmlns:p14="http://schemas.microsoft.com/office/powerpoint/2010/main" val="1234162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80</a:t>
            </a:fld>
            <a:endParaRPr lang="en-US"/>
          </a:p>
        </p:txBody>
      </p:sp>
    </p:spTree>
    <p:extLst>
      <p:ext uri="{BB962C8B-B14F-4D97-AF65-F5344CB8AC3E}">
        <p14:creationId xmlns:p14="http://schemas.microsoft.com/office/powerpoint/2010/main" val="3751559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https://learn.zybooks.com/zybook/UNTADTA5340OrhanSpring2024/chapter/3/section/6</a:t>
            </a:r>
          </a:p>
        </p:txBody>
      </p:sp>
      <p:sp>
        <p:nvSpPr>
          <p:cNvPr id="4" name="Slide Number Placeholder 3"/>
          <p:cNvSpPr>
            <a:spLocks noGrp="1"/>
          </p:cNvSpPr>
          <p:nvPr>
            <p:ph type="sldNum" sz="quarter" idx="5"/>
          </p:nvPr>
        </p:nvSpPr>
        <p:spPr/>
        <p:txBody>
          <a:bodyPr/>
          <a:lstStyle/>
          <a:p>
            <a:fld id="{8256E4E9-689F-4059-8ED2-0D9BADB9E7D1}" type="slidenum">
              <a:rPr lang="en-US" smtClean="0"/>
              <a:t>83</a:t>
            </a:fld>
            <a:endParaRPr lang="en-US"/>
          </a:p>
        </p:txBody>
      </p:sp>
    </p:spTree>
    <p:extLst>
      <p:ext uri="{BB962C8B-B14F-4D97-AF65-F5344CB8AC3E}">
        <p14:creationId xmlns:p14="http://schemas.microsoft.com/office/powerpoint/2010/main" val="192530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04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https://learn.zybooks.com/zybook/UNTADTA5340OrhanSpring2024/chapter/3/section/1</a:t>
            </a:r>
          </a:p>
        </p:txBody>
      </p:sp>
      <p:sp>
        <p:nvSpPr>
          <p:cNvPr id="4" name="Slide Number Placeholder 3"/>
          <p:cNvSpPr>
            <a:spLocks noGrp="1"/>
          </p:cNvSpPr>
          <p:nvPr>
            <p:ph type="sldNum" sz="quarter" idx="5"/>
          </p:nvPr>
        </p:nvSpPr>
        <p:spPr/>
        <p:txBody>
          <a:bodyPr/>
          <a:lstStyle/>
          <a:p>
            <a:fld id="{8256E4E9-689F-4059-8ED2-0D9BADB9E7D1}" type="slidenum">
              <a:rPr lang="en-US" smtClean="0"/>
              <a:t>4</a:t>
            </a:fld>
            <a:endParaRPr lang="en-US"/>
          </a:p>
        </p:txBody>
      </p:sp>
    </p:spTree>
    <p:extLst>
      <p:ext uri="{BB962C8B-B14F-4D97-AF65-F5344CB8AC3E}">
        <p14:creationId xmlns:p14="http://schemas.microsoft.com/office/powerpoint/2010/main" val="3367143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https://learn.zybooks.com/zybook/UNTADTA5340OrhanSpring2024/chapter/3/section/1</a:t>
            </a:r>
          </a:p>
        </p:txBody>
      </p:sp>
      <p:sp>
        <p:nvSpPr>
          <p:cNvPr id="4" name="Slide Number Placeholder 3"/>
          <p:cNvSpPr>
            <a:spLocks noGrp="1"/>
          </p:cNvSpPr>
          <p:nvPr>
            <p:ph type="sldNum" sz="quarter" idx="5"/>
          </p:nvPr>
        </p:nvSpPr>
        <p:spPr/>
        <p:txBody>
          <a:bodyPr/>
          <a:lstStyle/>
          <a:p>
            <a:fld id="{8256E4E9-689F-4059-8ED2-0D9BADB9E7D1}" type="slidenum">
              <a:rPr lang="en-US" smtClean="0"/>
              <a:t>5</a:t>
            </a:fld>
            <a:endParaRPr lang="en-US"/>
          </a:p>
        </p:txBody>
      </p:sp>
    </p:spTree>
    <p:extLst>
      <p:ext uri="{BB962C8B-B14F-4D97-AF65-F5344CB8AC3E}">
        <p14:creationId xmlns:p14="http://schemas.microsoft.com/office/powerpoint/2010/main" val="190164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https://learn.zybooks.com/zybook/UNTADTA5340OrhanSpring2024/chapter/3/section/1</a:t>
            </a:r>
          </a:p>
        </p:txBody>
      </p:sp>
      <p:sp>
        <p:nvSpPr>
          <p:cNvPr id="4" name="Slide Number Placeholder 3"/>
          <p:cNvSpPr>
            <a:spLocks noGrp="1"/>
          </p:cNvSpPr>
          <p:nvPr>
            <p:ph type="sldNum" sz="quarter" idx="5"/>
          </p:nvPr>
        </p:nvSpPr>
        <p:spPr/>
        <p:txBody>
          <a:bodyPr/>
          <a:lstStyle/>
          <a:p>
            <a:fld id="{8256E4E9-689F-4059-8ED2-0D9BADB9E7D1}" type="slidenum">
              <a:rPr lang="en-US" smtClean="0"/>
              <a:t>6</a:t>
            </a:fld>
            <a:endParaRPr lang="en-US"/>
          </a:p>
        </p:txBody>
      </p:sp>
    </p:spTree>
    <p:extLst>
      <p:ext uri="{BB962C8B-B14F-4D97-AF65-F5344CB8AC3E}">
        <p14:creationId xmlns:p14="http://schemas.microsoft.com/office/powerpoint/2010/main" val="3612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https://learn.zybooks.com/zybook/UNTADTA5340OrhanSpring2024/chapter/3/section/1</a:t>
            </a:r>
          </a:p>
        </p:txBody>
      </p:sp>
      <p:sp>
        <p:nvSpPr>
          <p:cNvPr id="4" name="Slide Number Placeholder 3"/>
          <p:cNvSpPr>
            <a:spLocks noGrp="1"/>
          </p:cNvSpPr>
          <p:nvPr>
            <p:ph type="sldNum" sz="quarter" idx="5"/>
          </p:nvPr>
        </p:nvSpPr>
        <p:spPr/>
        <p:txBody>
          <a:bodyPr/>
          <a:lstStyle/>
          <a:p>
            <a:fld id="{8256E4E9-689F-4059-8ED2-0D9BADB9E7D1}" type="slidenum">
              <a:rPr lang="en-US" smtClean="0"/>
              <a:t>7</a:t>
            </a:fld>
            <a:endParaRPr lang="en-US"/>
          </a:p>
        </p:txBody>
      </p:sp>
    </p:spTree>
    <p:extLst>
      <p:ext uri="{BB962C8B-B14F-4D97-AF65-F5344CB8AC3E}">
        <p14:creationId xmlns:p14="http://schemas.microsoft.com/office/powerpoint/2010/main" val="42876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https://learn.zybooks.com/zybook/UNTADTA5340OrhanSpring2024/chapter/3/section/2</a:t>
            </a:r>
          </a:p>
        </p:txBody>
      </p:sp>
      <p:sp>
        <p:nvSpPr>
          <p:cNvPr id="4" name="Slide Number Placeholder 3"/>
          <p:cNvSpPr>
            <a:spLocks noGrp="1"/>
          </p:cNvSpPr>
          <p:nvPr>
            <p:ph type="sldNum" sz="quarter" idx="5"/>
          </p:nvPr>
        </p:nvSpPr>
        <p:spPr/>
        <p:txBody>
          <a:bodyPr/>
          <a:lstStyle/>
          <a:p>
            <a:fld id="{8256E4E9-689F-4059-8ED2-0D9BADB9E7D1}" type="slidenum">
              <a:rPr lang="en-US" smtClean="0"/>
              <a:t>8</a:t>
            </a:fld>
            <a:endParaRPr lang="en-US"/>
          </a:p>
        </p:txBody>
      </p:sp>
    </p:spTree>
    <p:extLst>
      <p:ext uri="{BB962C8B-B14F-4D97-AF65-F5344CB8AC3E}">
        <p14:creationId xmlns:p14="http://schemas.microsoft.com/office/powerpoint/2010/main" val="12845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https://learn.zybooks.com/zybook/UNTADTA5340OrhanSpring2024/chapter/3/section/2</a:t>
            </a:r>
          </a:p>
        </p:txBody>
      </p:sp>
      <p:sp>
        <p:nvSpPr>
          <p:cNvPr id="4" name="Slide Number Placeholder 3"/>
          <p:cNvSpPr>
            <a:spLocks noGrp="1"/>
          </p:cNvSpPr>
          <p:nvPr>
            <p:ph type="sldNum" sz="quarter" idx="5"/>
          </p:nvPr>
        </p:nvSpPr>
        <p:spPr/>
        <p:txBody>
          <a:bodyPr/>
          <a:lstStyle/>
          <a:p>
            <a:fld id="{8256E4E9-689F-4059-8ED2-0D9BADB9E7D1}" type="slidenum">
              <a:rPr lang="en-US" smtClean="0"/>
              <a:t>9</a:t>
            </a:fld>
            <a:endParaRPr lang="en-US"/>
          </a:p>
        </p:txBody>
      </p:sp>
    </p:spTree>
    <p:extLst>
      <p:ext uri="{BB962C8B-B14F-4D97-AF65-F5344CB8AC3E}">
        <p14:creationId xmlns:p14="http://schemas.microsoft.com/office/powerpoint/2010/main" val="308112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https://learn.zybooks.com/zybook/UNTADTA5340OrhanSpring2024/chapter/3/section/2</a:t>
            </a:r>
          </a:p>
        </p:txBody>
      </p:sp>
      <p:sp>
        <p:nvSpPr>
          <p:cNvPr id="4" name="Slide Number Placeholder 3"/>
          <p:cNvSpPr>
            <a:spLocks noGrp="1"/>
          </p:cNvSpPr>
          <p:nvPr>
            <p:ph type="sldNum" sz="quarter" idx="5"/>
          </p:nvPr>
        </p:nvSpPr>
        <p:spPr/>
        <p:txBody>
          <a:bodyPr/>
          <a:lstStyle/>
          <a:p>
            <a:fld id="{8256E4E9-689F-4059-8ED2-0D9BADB9E7D1}" type="slidenum">
              <a:rPr lang="en-US" smtClean="0"/>
              <a:t>35</a:t>
            </a:fld>
            <a:endParaRPr lang="en-US"/>
          </a:p>
        </p:txBody>
      </p:sp>
    </p:spTree>
    <p:extLst>
      <p:ext uri="{BB962C8B-B14F-4D97-AF65-F5344CB8AC3E}">
        <p14:creationId xmlns:p14="http://schemas.microsoft.com/office/powerpoint/2010/main" val="356834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AADF-65AE-8D5C-FAB8-E686CC253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A9786-054B-7704-83D5-7D43FEA29B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981FFF-DC83-751C-C1C9-0764499D98D7}"/>
              </a:ext>
            </a:extLst>
          </p:cNvPr>
          <p:cNvSpPr>
            <a:spLocks noGrp="1"/>
          </p:cNvSpPr>
          <p:nvPr>
            <p:ph type="dt" sz="half" idx="10"/>
          </p:nvPr>
        </p:nvSpPr>
        <p:spPr/>
        <p:txBody>
          <a:bodyPr/>
          <a:lstStyle/>
          <a:p>
            <a:fld id="{CC7CC40E-6227-400B-984E-2CAC5EE39849}" type="datetime4">
              <a:rPr lang="en-US" smtClean="0"/>
              <a:t>January 28, 2024</a:t>
            </a:fld>
            <a:endParaRPr lang="en-US"/>
          </a:p>
        </p:txBody>
      </p:sp>
      <p:sp>
        <p:nvSpPr>
          <p:cNvPr id="5" name="Footer Placeholder 4">
            <a:extLst>
              <a:ext uri="{FF2B5EF4-FFF2-40B4-BE49-F238E27FC236}">
                <a16:creationId xmlns:a16="http://schemas.microsoft.com/office/drawing/2014/main" id="{C688ABEB-D16F-2A5D-92B0-7CF2F0672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BDE7-B895-8EF3-5CF9-DFE03C2ACA63}"/>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66193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EA98-292C-C32D-F604-C4813C438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699D23-9F79-BE19-206E-D7E293BF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D584B-221F-76E8-F7EE-CB5EFBF1BCAA}"/>
              </a:ext>
            </a:extLst>
          </p:cNvPr>
          <p:cNvSpPr>
            <a:spLocks noGrp="1"/>
          </p:cNvSpPr>
          <p:nvPr>
            <p:ph type="dt" sz="half" idx="10"/>
          </p:nvPr>
        </p:nvSpPr>
        <p:spPr/>
        <p:txBody>
          <a:bodyPr/>
          <a:lstStyle/>
          <a:p>
            <a:fld id="{4B1AC855-7D90-4855-9CC6-E1C96D7D91FF}" type="datetime4">
              <a:rPr lang="en-US" smtClean="0"/>
              <a:t>January 28, 2024</a:t>
            </a:fld>
            <a:endParaRPr lang="en-US"/>
          </a:p>
        </p:txBody>
      </p:sp>
      <p:sp>
        <p:nvSpPr>
          <p:cNvPr id="5" name="Footer Placeholder 4">
            <a:extLst>
              <a:ext uri="{FF2B5EF4-FFF2-40B4-BE49-F238E27FC236}">
                <a16:creationId xmlns:a16="http://schemas.microsoft.com/office/drawing/2014/main" id="{42636AB2-9F8C-0EAC-B265-BDDF9687E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B97E1-4629-26A2-6E71-6DD87F17BE5C}"/>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279693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D4203-FDC8-D877-3A9D-C4EFFE78DE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13B07C-ECA1-809F-E9D6-83730678C4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DB9BA-0E28-B106-5950-67EB213B4E25}"/>
              </a:ext>
            </a:extLst>
          </p:cNvPr>
          <p:cNvSpPr>
            <a:spLocks noGrp="1"/>
          </p:cNvSpPr>
          <p:nvPr>
            <p:ph type="dt" sz="half" idx="10"/>
          </p:nvPr>
        </p:nvSpPr>
        <p:spPr/>
        <p:txBody>
          <a:bodyPr/>
          <a:lstStyle/>
          <a:p>
            <a:fld id="{C62F3AC1-B94C-4C7F-AD0A-5699BC6A7A8E}" type="datetime4">
              <a:rPr lang="en-US" smtClean="0"/>
              <a:t>January 28, 2024</a:t>
            </a:fld>
            <a:endParaRPr lang="en-US"/>
          </a:p>
        </p:txBody>
      </p:sp>
      <p:sp>
        <p:nvSpPr>
          <p:cNvPr id="5" name="Footer Placeholder 4">
            <a:extLst>
              <a:ext uri="{FF2B5EF4-FFF2-40B4-BE49-F238E27FC236}">
                <a16:creationId xmlns:a16="http://schemas.microsoft.com/office/drawing/2014/main" id="{0E7DDD3C-C129-87CB-49FC-CBECCD8B9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3273A-AC6D-282C-23A2-8A0CA5AA81DB}"/>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206039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575E-CB5F-0FB1-2ABB-CEF6FA5B5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51BAA-6EC2-E56B-75EB-4E56C3FB60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05B17-01B4-79D5-2152-6D463FD2A009}"/>
              </a:ext>
            </a:extLst>
          </p:cNvPr>
          <p:cNvSpPr>
            <a:spLocks noGrp="1"/>
          </p:cNvSpPr>
          <p:nvPr>
            <p:ph type="dt" sz="half" idx="10"/>
          </p:nvPr>
        </p:nvSpPr>
        <p:spPr/>
        <p:txBody>
          <a:bodyPr/>
          <a:lstStyle/>
          <a:p>
            <a:fld id="{FE9F97FA-9222-48AE-AD02-03C51267EC88}" type="datetime4">
              <a:rPr lang="en-US" smtClean="0"/>
              <a:t>January 28, 2024</a:t>
            </a:fld>
            <a:endParaRPr lang="en-US"/>
          </a:p>
        </p:txBody>
      </p:sp>
      <p:sp>
        <p:nvSpPr>
          <p:cNvPr id="5" name="Footer Placeholder 4">
            <a:extLst>
              <a:ext uri="{FF2B5EF4-FFF2-40B4-BE49-F238E27FC236}">
                <a16:creationId xmlns:a16="http://schemas.microsoft.com/office/drawing/2014/main" id="{D55D9F7C-5B8E-3026-5BBD-06EBF04C3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45262-9477-FAAD-EB66-843E55748D08}"/>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351750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E044-04F9-E4BD-9330-B2E8BAE96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D1E630-D375-EDB0-457A-016E68685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2B4E94-0E50-7320-AE46-6757B9BB3D1A}"/>
              </a:ext>
            </a:extLst>
          </p:cNvPr>
          <p:cNvSpPr>
            <a:spLocks noGrp="1"/>
          </p:cNvSpPr>
          <p:nvPr>
            <p:ph type="dt" sz="half" idx="10"/>
          </p:nvPr>
        </p:nvSpPr>
        <p:spPr/>
        <p:txBody>
          <a:bodyPr/>
          <a:lstStyle/>
          <a:p>
            <a:fld id="{584F0ABA-1A9C-49A6-A069-276055BD52B3}" type="datetime4">
              <a:rPr lang="en-US" smtClean="0"/>
              <a:t>January 28, 2024</a:t>
            </a:fld>
            <a:endParaRPr lang="en-US"/>
          </a:p>
        </p:txBody>
      </p:sp>
      <p:sp>
        <p:nvSpPr>
          <p:cNvPr id="5" name="Footer Placeholder 4">
            <a:extLst>
              <a:ext uri="{FF2B5EF4-FFF2-40B4-BE49-F238E27FC236}">
                <a16:creationId xmlns:a16="http://schemas.microsoft.com/office/drawing/2014/main" id="{97FC5076-BEF3-622A-CAD7-31667CE59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3037E-443F-063C-7685-C3DC6DB2C1B5}"/>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94377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ED20-B982-ADD1-BBC2-A09D05B74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13B2E-27A5-C3C9-078D-894B89DEEF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A64B37-245F-DC17-0078-73B5CBF0D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884760-331E-6E29-49B7-E1F601C35372}"/>
              </a:ext>
            </a:extLst>
          </p:cNvPr>
          <p:cNvSpPr>
            <a:spLocks noGrp="1"/>
          </p:cNvSpPr>
          <p:nvPr>
            <p:ph type="dt" sz="half" idx="10"/>
          </p:nvPr>
        </p:nvSpPr>
        <p:spPr/>
        <p:txBody>
          <a:bodyPr/>
          <a:lstStyle/>
          <a:p>
            <a:fld id="{4C448CB7-30D5-4B26-AA69-BB71EDBFC9E5}" type="datetime4">
              <a:rPr lang="en-US" smtClean="0"/>
              <a:t>January 28, 2024</a:t>
            </a:fld>
            <a:endParaRPr lang="en-US"/>
          </a:p>
        </p:txBody>
      </p:sp>
      <p:sp>
        <p:nvSpPr>
          <p:cNvPr id="6" name="Footer Placeholder 5">
            <a:extLst>
              <a:ext uri="{FF2B5EF4-FFF2-40B4-BE49-F238E27FC236}">
                <a16:creationId xmlns:a16="http://schemas.microsoft.com/office/drawing/2014/main" id="{0FD573C4-0743-8891-8679-7E7D2BB3A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A3ADFE-CAB4-B62D-20A0-7ABA5A8A6125}"/>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95135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FFD9-ED7C-8481-F195-0EB4F1043B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DE5E6-1A97-E922-1FFE-FCF5B3978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9549B2-26C6-220D-3444-395E24F62C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7BA0FD-4B93-6B8C-F32E-F27DF2C59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9D39D-D398-A961-C6AE-5BFD6BC81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B322A5-4094-A9E8-5EDC-32D2B8901EF3}"/>
              </a:ext>
            </a:extLst>
          </p:cNvPr>
          <p:cNvSpPr>
            <a:spLocks noGrp="1"/>
          </p:cNvSpPr>
          <p:nvPr>
            <p:ph type="dt" sz="half" idx="10"/>
          </p:nvPr>
        </p:nvSpPr>
        <p:spPr/>
        <p:txBody>
          <a:bodyPr/>
          <a:lstStyle/>
          <a:p>
            <a:fld id="{F7E296D5-5F53-46C9-A5A0-E7D88C56D65E}" type="datetime4">
              <a:rPr lang="en-US" smtClean="0"/>
              <a:t>January 28, 2024</a:t>
            </a:fld>
            <a:endParaRPr lang="en-US"/>
          </a:p>
        </p:txBody>
      </p:sp>
      <p:sp>
        <p:nvSpPr>
          <p:cNvPr id="8" name="Footer Placeholder 7">
            <a:extLst>
              <a:ext uri="{FF2B5EF4-FFF2-40B4-BE49-F238E27FC236}">
                <a16:creationId xmlns:a16="http://schemas.microsoft.com/office/drawing/2014/main" id="{D27E0DD8-97E6-793A-7813-51D63D9AD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DE4F61-AE3E-AD14-810A-6AF3C81DCB80}"/>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26778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0576-636C-73AA-24CD-49A8FB6D06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29E3-0077-C664-4278-3E3CE5312534}"/>
              </a:ext>
            </a:extLst>
          </p:cNvPr>
          <p:cNvSpPr>
            <a:spLocks noGrp="1"/>
          </p:cNvSpPr>
          <p:nvPr>
            <p:ph type="dt" sz="half" idx="10"/>
          </p:nvPr>
        </p:nvSpPr>
        <p:spPr/>
        <p:txBody>
          <a:bodyPr/>
          <a:lstStyle/>
          <a:p>
            <a:fld id="{EDF0D8EA-40E3-4A95-AE19-A59374658C95}" type="datetime4">
              <a:rPr lang="en-US" smtClean="0"/>
              <a:t>January 28, 2024</a:t>
            </a:fld>
            <a:endParaRPr lang="en-US"/>
          </a:p>
        </p:txBody>
      </p:sp>
      <p:sp>
        <p:nvSpPr>
          <p:cNvPr id="4" name="Footer Placeholder 3">
            <a:extLst>
              <a:ext uri="{FF2B5EF4-FFF2-40B4-BE49-F238E27FC236}">
                <a16:creationId xmlns:a16="http://schemas.microsoft.com/office/drawing/2014/main" id="{EF6CA506-43AE-FD3D-80A2-D91290F0E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92EB8-898C-2B63-47E3-0DE42D83F821}"/>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67730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9C8A9-2B77-0B53-F855-ABBF52642180}"/>
              </a:ext>
            </a:extLst>
          </p:cNvPr>
          <p:cNvSpPr>
            <a:spLocks noGrp="1"/>
          </p:cNvSpPr>
          <p:nvPr>
            <p:ph type="dt" sz="half" idx="10"/>
          </p:nvPr>
        </p:nvSpPr>
        <p:spPr/>
        <p:txBody>
          <a:bodyPr/>
          <a:lstStyle/>
          <a:p>
            <a:fld id="{4CCAD906-3B3D-4FC3-BA34-0EB567DEA1D5}" type="datetime4">
              <a:rPr lang="en-US" smtClean="0"/>
              <a:t>January 28, 2024</a:t>
            </a:fld>
            <a:endParaRPr lang="en-US"/>
          </a:p>
        </p:txBody>
      </p:sp>
      <p:sp>
        <p:nvSpPr>
          <p:cNvPr id="3" name="Footer Placeholder 2">
            <a:extLst>
              <a:ext uri="{FF2B5EF4-FFF2-40B4-BE49-F238E27FC236}">
                <a16:creationId xmlns:a16="http://schemas.microsoft.com/office/drawing/2014/main" id="{335E843A-CEB9-65AA-C60D-ACDBFD554D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B5D0AC-322A-6C69-73EA-FC13F2AEBA3E}"/>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239938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DB01-2DBA-5667-9DD5-408953948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A52E53-0216-863C-7245-FED4790A7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D6192C-E22E-82AD-9390-3D3C7BB6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AF2549-925C-09CC-6630-C77ED90BBE29}"/>
              </a:ext>
            </a:extLst>
          </p:cNvPr>
          <p:cNvSpPr>
            <a:spLocks noGrp="1"/>
          </p:cNvSpPr>
          <p:nvPr>
            <p:ph type="dt" sz="half" idx="10"/>
          </p:nvPr>
        </p:nvSpPr>
        <p:spPr/>
        <p:txBody>
          <a:bodyPr/>
          <a:lstStyle/>
          <a:p>
            <a:fld id="{9C892D08-9D08-4DD4-B170-2A7B513F77A9}" type="datetime4">
              <a:rPr lang="en-US" smtClean="0"/>
              <a:t>January 28, 2024</a:t>
            </a:fld>
            <a:endParaRPr lang="en-US"/>
          </a:p>
        </p:txBody>
      </p:sp>
      <p:sp>
        <p:nvSpPr>
          <p:cNvPr id="6" name="Footer Placeholder 5">
            <a:extLst>
              <a:ext uri="{FF2B5EF4-FFF2-40B4-BE49-F238E27FC236}">
                <a16:creationId xmlns:a16="http://schemas.microsoft.com/office/drawing/2014/main" id="{7BAE1974-A366-807E-3C83-112DF751C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0BF25A-4CC6-8CD6-9709-57B6A665450A}"/>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06073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9BC5-4C56-C3B8-580F-FB1EACA66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AD12F5-4212-6D91-D7E2-5A6326D88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5D888D-1E3E-9271-3A93-1392ED4BD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0BD6A-0893-2C8A-7E96-010BF4C85BD0}"/>
              </a:ext>
            </a:extLst>
          </p:cNvPr>
          <p:cNvSpPr>
            <a:spLocks noGrp="1"/>
          </p:cNvSpPr>
          <p:nvPr>
            <p:ph type="dt" sz="half" idx="10"/>
          </p:nvPr>
        </p:nvSpPr>
        <p:spPr/>
        <p:txBody>
          <a:bodyPr/>
          <a:lstStyle/>
          <a:p>
            <a:fld id="{EA2AB23F-0BDC-4D34-A295-8EC4476C0752}" type="datetime4">
              <a:rPr lang="en-US" smtClean="0"/>
              <a:t>January 28, 2024</a:t>
            </a:fld>
            <a:endParaRPr lang="en-US"/>
          </a:p>
        </p:txBody>
      </p:sp>
      <p:sp>
        <p:nvSpPr>
          <p:cNvPr id="6" name="Footer Placeholder 5">
            <a:extLst>
              <a:ext uri="{FF2B5EF4-FFF2-40B4-BE49-F238E27FC236}">
                <a16:creationId xmlns:a16="http://schemas.microsoft.com/office/drawing/2014/main" id="{CCE3F4A7-FA0B-9826-C88E-2F6FBCC57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382FF9-3733-B911-CDE9-EC1A9A02B41A}"/>
              </a:ext>
            </a:extLst>
          </p:cNvPr>
          <p:cNvSpPr>
            <a:spLocks noGrp="1"/>
          </p:cNvSpPr>
          <p:nvPr>
            <p:ph type="sldNum" sz="quarter" idx="12"/>
          </p:nvPr>
        </p:nvSpPr>
        <p:spPr/>
        <p:txBody>
          <a:bodyPr/>
          <a:lstStyle/>
          <a:p>
            <a:fld id="{41E8F8BB-65C3-4B74-801E-C24162C58148}" type="slidenum">
              <a:rPr lang="en-US" smtClean="0"/>
              <a:t>‹#›</a:t>
            </a:fld>
            <a:endParaRPr lang="en-US"/>
          </a:p>
        </p:txBody>
      </p:sp>
    </p:spTree>
    <p:extLst>
      <p:ext uri="{BB962C8B-B14F-4D97-AF65-F5344CB8AC3E}">
        <p14:creationId xmlns:p14="http://schemas.microsoft.com/office/powerpoint/2010/main" val="1155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D2B238-B881-80F7-DA9E-1AC88652A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AA199-4AB9-5451-B654-266585B89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A240-F53A-CDD2-9FB2-F471D02892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32B71-08AE-4F46-A5CB-1C634DFA4305}" type="datetime4">
              <a:rPr lang="en-US" smtClean="0"/>
              <a:t>January 28, 2024</a:t>
            </a:fld>
            <a:endParaRPr lang="en-US"/>
          </a:p>
        </p:txBody>
      </p:sp>
      <p:sp>
        <p:nvSpPr>
          <p:cNvPr id="5" name="Footer Placeholder 4">
            <a:extLst>
              <a:ext uri="{FF2B5EF4-FFF2-40B4-BE49-F238E27FC236}">
                <a16:creationId xmlns:a16="http://schemas.microsoft.com/office/drawing/2014/main" id="{0E85D12B-67AD-8EF1-712D-773574F55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45DA25-8EE3-AE94-CB33-9B7C4EE5E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8F8BB-65C3-4B74-801E-C24162C58148}" type="slidenum">
              <a:rPr lang="en-US" smtClean="0"/>
              <a:t>‹#›</a:t>
            </a:fld>
            <a:endParaRPr lang="en-US"/>
          </a:p>
        </p:txBody>
      </p:sp>
    </p:spTree>
    <p:extLst>
      <p:ext uri="{BB962C8B-B14F-4D97-AF65-F5344CB8AC3E}">
        <p14:creationId xmlns:p14="http://schemas.microsoft.com/office/powerpoint/2010/main" val="2047908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statanalytica.blogspot.com/2021/07/probability-vs-statistics-which-one-is.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betterexplained.com/articles/how-to-analyze-data-using-the-averag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towardsdatascience.com/a-visual-interpretation-of-the-standard-deviation-30f4676c291c"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towardsdatascience.com/a-visual-interpretation-of-the-standard-deviation-30f4676c291c" TargetMode="Externa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owardsdatascience.com/a-visual-interpretation-of-the-standard-deviation-30f4676c291c"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skewness-kurtosis-simplified-1338e094fc85"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onlinemathlearning.com/quartil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cristianexer.github.io/blog/2021/02/23/Probability-Distributions.html"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log.masterofproject.com/discrete-probability-distribution/" TargetMode="External"/><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boost.org/doc/libs/1_52_0/libs/math/doc/sf_and_dist/html/math_toolkit/dist/dist_ref/dists/negative_binomial_dist.html"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tradesviz.com/blog/distribution-curves/"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wallstreetmojo.com/t-distribution-formula/" TargetMode="External"/><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hyperlink" Target="https://www.geeksforgeeks.org/students-t-distribution-in-statistics/" TargetMode="Externa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www.rohanbyanjankar.com.np/2023/02/descriptive-and-inferential-statistics.html" TargetMode="External"/><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www.questionpro.com/blog/inferential-statistics/" TargetMode="External"/><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4.svg"/></Relationships>
</file>

<file path=ppt/slides/_rels/slide69.xml.rels><?xml version="1.0" encoding="UTF-8" standalone="yes"?>
<Relationships xmlns="http://schemas.openxmlformats.org/package/2006/relationships"><Relationship Id="rId3" Type="http://schemas.openxmlformats.org/officeDocument/2006/relationships/hyperlink" Target="http://www.thebottomline.org.uk/blog/ebm/type-1-and-2-errors/" TargetMode="External"/><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hyperlink" Target="https://www.thebottomline.org.uk/blog/ebm/type-1-and-2-errors/" TargetMode="Externa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studypug.com/statistics-help/margin-of-error" TargetMode="External"/><Relationship Id="rId5" Type="http://schemas.openxmlformats.org/officeDocument/2006/relationships/image" Target="../media/image98.png"/><Relationship Id="rId4" Type="http://schemas.openxmlformats.org/officeDocument/2006/relationships/hyperlink" Target="https://www.educba.com/margin-of-error-formul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graph and a diagram of a graph&#10;&#10;Description automatically generated with medium confidence">
            <a:extLst>
              <a:ext uri="{FF2B5EF4-FFF2-40B4-BE49-F238E27FC236}">
                <a16:creationId xmlns:a16="http://schemas.microsoft.com/office/drawing/2014/main" id="{7F51BA6E-979B-732A-7DCF-09D7D1AD65F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158C062-5E2F-55B1-DD7A-B401699C55E6}"/>
              </a:ext>
            </a:extLst>
          </p:cNvPr>
          <p:cNvSpPr>
            <a:spLocks noGrp="1"/>
          </p:cNvSpPr>
          <p:nvPr>
            <p:ph type="ctrTitle"/>
          </p:nvPr>
        </p:nvSpPr>
        <p:spPr>
          <a:xfrm>
            <a:off x="1524000" y="1122362"/>
            <a:ext cx="9144000" cy="2900518"/>
          </a:xfrm>
        </p:spPr>
        <p:txBody>
          <a:bodyPr>
            <a:normAutofit/>
          </a:bodyPr>
          <a:lstStyle/>
          <a:p>
            <a:r>
              <a:rPr lang="en-US">
                <a:solidFill>
                  <a:srgbClr val="FFFFFF"/>
                </a:solidFill>
              </a:rPr>
              <a:t>Probability and Statistics</a:t>
            </a:r>
          </a:p>
        </p:txBody>
      </p:sp>
      <p:sp>
        <p:nvSpPr>
          <p:cNvPr id="3" name="Subtitle 2">
            <a:extLst>
              <a:ext uri="{FF2B5EF4-FFF2-40B4-BE49-F238E27FC236}">
                <a16:creationId xmlns:a16="http://schemas.microsoft.com/office/drawing/2014/main" id="{0036CE73-CD1C-2A7E-83F6-0C7A393505CD}"/>
              </a:ext>
            </a:extLst>
          </p:cNvPr>
          <p:cNvSpPr>
            <a:spLocks noGrp="1"/>
          </p:cNvSpPr>
          <p:nvPr>
            <p:ph type="subTitle" idx="1"/>
          </p:nvPr>
        </p:nvSpPr>
        <p:spPr>
          <a:xfrm>
            <a:off x="1524000" y="4159404"/>
            <a:ext cx="9144000" cy="1098395"/>
          </a:xfrm>
        </p:spPr>
        <p:txBody>
          <a:bodyPr>
            <a:normAutofit/>
          </a:bodyPr>
          <a:lstStyle/>
          <a:p>
            <a:r>
              <a:rPr lang="en-US">
                <a:solidFill>
                  <a:srgbClr val="FFFFFF"/>
                </a:solidFill>
                <a:latin typeface="Calibri" panose="020F0502020204030204" pitchFamily="34" charset="0"/>
                <a:cs typeface="Calibri" panose="020F0502020204030204" pitchFamily="34" charset="0"/>
              </a:rPr>
              <a:t>Discovery and Learning with Big Data/Data Discovery</a:t>
            </a:r>
          </a:p>
        </p:txBody>
      </p:sp>
    </p:spTree>
    <p:extLst>
      <p:ext uri="{BB962C8B-B14F-4D97-AF65-F5344CB8AC3E}">
        <p14:creationId xmlns:p14="http://schemas.microsoft.com/office/powerpoint/2010/main" val="2303334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CE3CA-E381-1A2F-8FC3-C31DA1D8E00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Measures of Center</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Examples of the average, median, mode, geometric mean, harmonic mean">
            <a:hlinkClick r:id="rId2"/>
            <a:extLst>
              <a:ext uri="{FF2B5EF4-FFF2-40B4-BE49-F238E27FC236}">
                <a16:creationId xmlns:a16="http://schemas.microsoft.com/office/drawing/2014/main" id="{42337FA6-134E-C911-4329-BBC34F7736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0011" y="858525"/>
            <a:ext cx="7238758" cy="521190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8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6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phs showing the number of mathematical equations&#10;&#10;Description automatically generated with medium confidence">
            <a:extLst>
              <a:ext uri="{FF2B5EF4-FFF2-40B4-BE49-F238E27FC236}">
                <a16:creationId xmlns:a16="http://schemas.microsoft.com/office/drawing/2014/main" id="{E8A63482-814B-E16F-7C68-C81DE74ABD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525138" y="643467"/>
            <a:ext cx="10896841" cy="5571066"/>
          </a:xfrm>
          <a:prstGeom prst="rect">
            <a:avLst/>
          </a:prstGeom>
        </p:spPr>
      </p:pic>
    </p:spTree>
    <p:extLst>
      <p:ext uri="{BB962C8B-B14F-4D97-AF65-F5344CB8AC3E}">
        <p14:creationId xmlns:p14="http://schemas.microsoft.com/office/powerpoint/2010/main" val="241201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92E94-B693-2CA3-7849-E609072A674C}"/>
              </a:ext>
            </a:extLst>
          </p:cNvPr>
          <p:cNvSpPr>
            <a:spLocks noGrp="1"/>
          </p:cNvSpPr>
          <p:nvPr>
            <p:ph type="title"/>
          </p:nvPr>
        </p:nvSpPr>
        <p:spPr>
          <a:xfrm>
            <a:off x="5297762" y="329184"/>
            <a:ext cx="6251110" cy="1783080"/>
          </a:xfrm>
        </p:spPr>
        <p:txBody>
          <a:bodyPr anchor="b">
            <a:normAutofit/>
          </a:bodyPr>
          <a:lstStyle/>
          <a:p>
            <a:r>
              <a:rPr lang="en-US" sz="5400"/>
              <a:t>Measures of Center</a:t>
            </a:r>
          </a:p>
        </p:txBody>
      </p:sp>
      <p:pic>
        <p:nvPicPr>
          <p:cNvPr id="5" name="Picture 4" descr="Close-up of wooden white and yellow ruler">
            <a:extLst>
              <a:ext uri="{FF2B5EF4-FFF2-40B4-BE49-F238E27FC236}">
                <a16:creationId xmlns:a16="http://schemas.microsoft.com/office/drawing/2014/main" id="{243AA0B3-E1A7-29B4-CF7F-CBC9CD76C5E0}"/>
              </a:ext>
            </a:extLst>
          </p:cNvPr>
          <p:cNvPicPr>
            <a:picLocks noChangeAspect="1"/>
          </p:cNvPicPr>
          <p:nvPr/>
        </p:nvPicPr>
        <p:blipFill rotWithShape="1">
          <a:blip r:embed="rId2"/>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820AE2-59D4-7F07-06D3-3786ACD248C4}"/>
                  </a:ext>
                </a:extLst>
              </p:cNvPr>
              <p:cNvSpPr>
                <a:spLocks noGrp="1"/>
              </p:cNvSpPr>
              <p:nvPr>
                <p:ph idx="1"/>
              </p:nvPr>
            </p:nvSpPr>
            <p:spPr>
              <a:xfrm>
                <a:off x="4615543" y="2554222"/>
                <a:ext cx="7488501" cy="4249347"/>
              </a:xfrm>
            </p:spPr>
            <p:txBody>
              <a:bodyPr>
                <a:normAutofit/>
              </a:bodyPr>
              <a:lstStyle/>
              <a:p>
                <a:pPr lvl="0" fontAlgn="auto">
                  <a:spcAft>
                    <a:spcPts val="0"/>
                  </a:spcAft>
                  <a:buClrTx/>
                  <a:buSzTx/>
                  <a:buFont typeface="Arial" panose="020B0604020202020204" pitchFamily="34" charset="0"/>
                  <a:buChar char="•"/>
                </a:pPr>
                <a:r>
                  <a:rPr lang="en-US" sz="2000" b="1" dirty="0">
                    <a:latin typeface="Helvetica" pitchFamily="34" charset="0"/>
                  </a:rPr>
                  <a:t>population mean</a:t>
                </a:r>
                <a:r>
                  <a:rPr lang="en-US" sz="2000" dirty="0">
                    <a:latin typeface="Helvetica" pitchFamily="34" charset="0"/>
                  </a:rPr>
                  <a:t> and </a:t>
                </a:r>
                <a:r>
                  <a:rPr lang="en-US" sz="2000" b="1" dirty="0">
                    <a:latin typeface="Helvetica" pitchFamily="34" charset="0"/>
                  </a:rPr>
                  <a:t>sample mean</a:t>
                </a:r>
                <a:r>
                  <a:rPr lang="en-US" sz="2000" dirty="0">
                    <a:latin typeface="Helvetica" pitchFamily="34" charset="0"/>
                  </a:rPr>
                  <a:t> </a:t>
                </a:r>
                <a:r>
                  <a:rPr lang="en-US" sz="2000" dirty="0">
                    <a:latin typeface="Helvetica" pitchFamily="34" charset="0"/>
                    <a:sym typeface="Wingdings" panose="05000000000000000000" pitchFamily="2" charset="2"/>
                  </a:rPr>
                  <a:t> </a:t>
                </a:r>
                <a:r>
                  <a:rPr lang="en-US" sz="2000" dirty="0">
                    <a:latin typeface="Helvetica" pitchFamily="34" charset="0"/>
                  </a:rPr>
                  <a:t>notation</a:t>
                </a:r>
              </a:p>
              <a:p>
                <a:pPr lvl="0" fontAlgn="auto">
                  <a:spcAft>
                    <a:spcPts val="0"/>
                  </a:spcAft>
                  <a:buClrTx/>
                  <a:buSzTx/>
                  <a:buFont typeface="Arial" panose="020B0604020202020204" pitchFamily="34" charset="0"/>
                  <a:buChar char="•"/>
                </a:pPr>
                <a:r>
                  <a:rPr lang="en-US" sz="2000" dirty="0">
                    <a:latin typeface="Helvetica" pitchFamily="34" charset="0"/>
                  </a:rPr>
                  <a:t>Population mean: </a:t>
                </a:r>
                <a14:m>
                  <m:oMath xmlns:m="http://schemas.openxmlformats.org/officeDocument/2006/math">
                    <m:r>
                      <a:rPr lang="en-US" sz="2000" i="1">
                        <a:latin typeface="Cambria Math" panose="02040503050406030204" pitchFamily="18" charset="0"/>
                        <a:ea typeface="Cambria Math" panose="02040503050406030204" pitchFamily="18" charset="0"/>
                      </a:rPr>
                      <m:t>𝜇</m:t>
                    </m:r>
                  </m:oMath>
                </a14:m>
                <a:r>
                  <a:rPr lang="en-US" sz="2000" dirty="0">
                    <a:latin typeface="Helvetica" pitchFamily="34" charset="0"/>
                  </a:rPr>
                  <a:t>.</a:t>
                </a:r>
              </a:p>
              <a:p>
                <a:pPr marL="742950" lvl="1" indent="-285750" fontAlgn="auto">
                  <a:spcAft>
                    <a:spcPts val="0"/>
                  </a:spcAft>
                  <a:buClrTx/>
                  <a:buSzTx/>
                  <a:buFont typeface="Arial" panose="020B0604020202020204" pitchFamily="34" charset="0"/>
                  <a:buChar char="–"/>
                </a:pPr>
                <a14:m>
                  <m:oMath xmlns:m="http://schemas.openxmlformats.org/officeDocument/2006/math">
                    <m:r>
                      <a:rPr lang="en-US" sz="2000" i="1">
                        <a:latin typeface="Cambria Math" panose="02040503050406030204" pitchFamily="18" charset="0"/>
                      </a:rPr>
                      <m:t>𝑁</m:t>
                    </m:r>
                  </m:oMath>
                </a14:m>
                <a:r>
                  <a:rPr lang="en-US" sz="2000" dirty="0">
                    <a:latin typeface="Helvetica" pitchFamily="34" charset="0"/>
                  </a:rPr>
                  <a:t> observations in the population: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𝑁</m:t>
                        </m:r>
                      </m:sub>
                    </m:sSub>
                  </m:oMath>
                </a14:m>
                <a:endParaRPr lang="en-US" sz="2000" dirty="0">
                  <a:latin typeface="Helvetica" pitchFamily="34" charset="0"/>
                </a:endParaRPr>
              </a:p>
              <a:p>
                <a:pPr marL="742950" lvl="1" indent="-285750" fontAlgn="auto">
                  <a:spcAft>
                    <a:spcPts val="0"/>
                  </a:spcAft>
                  <a:buClrTx/>
                  <a:buSzTx/>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rPr>
                      <m:t>𝜇</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nary>
                          <m:naryPr>
                            <m:chr m:val="∑"/>
                            <m:subHide m:val="on"/>
                            <m:supHide m:val="on"/>
                            <m:ctrlPr>
                              <a:rPr lang="en-US" sz="2000" i="1">
                                <a:latin typeface="Cambria Math" panose="02040503050406030204" pitchFamily="18" charset="0"/>
                                <a:ea typeface="Cambria Math" panose="02040503050406030204" pitchFamily="18" charset="0"/>
                              </a:rPr>
                            </m:ctrlPr>
                          </m:naryPr>
                          <m:sub/>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e>
                        </m:nary>
                      </m:num>
                      <m:den>
                        <m:r>
                          <a:rPr lang="en-US" sz="2000" i="1">
                            <a:latin typeface="Cambria Math" panose="02040503050406030204" pitchFamily="18" charset="0"/>
                            <a:ea typeface="Cambria Math" panose="02040503050406030204" pitchFamily="18" charset="0"/>
                          </a:rPr>
                          <m:t>𝑁</m:t>
                        </m:r>
                      </m:den>
                    </m:f>
                  </m:oMath>
                </a14:m>
                <a:endParaRPr lang="en-US" sz="2000" dirty="0">
                  <a:latin typeface="Helvetica" pitchFamily="34" charset="0"/>
                  <a:ea typeface="Cambria Math" panose="02040503050406030204" pitchFamily="18" charset="0"/>
                </a:endParaRPr>
              </a:p>
              <a:p>
                <a:pPr marL="742950" lvl="1" indent="-285750" fontAlgn="auto">
                  <a:spcAft>
                    <a:spcPts val="0"/>
                  </a:spcAft>
                  <a:buClrTx/>
                  <a:buSzTx/>
                  <a:buFont typeface="Arial" panose="020B0604020202020204" pitchFamily="34" charset="0"/>
                  <a:buChar char="–"/>
                </a:pPr>
                <a14:m>
                  <m:oMath xmlns:m="http://schemas.openxmlformats.org/officeDocument/2006/math">
                    <m:r>
                      <a:rPr lang="en-US" sz="2000" b="1" i="1">
                        <a:latin typeface="Cambria Math" panose="02040503050406030204" pitchFamily="18" charset="0"/>
                        <a:ea typeface="Cambria Math" panose="02040503050406030204" pitchFamily="18" charset="0"/>
                      </a:rPr>
                      <m:t>𝝁</m:t>
                    </m:r>
                  </m:oMath>
                </a14:m>
                <a:r>
                  <a:rPr lang="en-US" sz="2000" b="1" dirty="0">
                    <a:latin typeface="Helvetica" pitchFamily="34" charset="0"/>
                    <a:ea typeface="Cambria Math" panose="02040503050406030204" pitchFamily="18" charset="0"/>
                  </a:rPr>
                  <a:t> is a parameter (describes a population)</a:t>
                </a:r>
              </a:p>
              <a:p>
                <a:pPr lvl="0" fontAlgn="auto">
                  <a:spcAft>
                    <a:spcPts val="0"/>
                  </a:spcAft>
                  <a:buClrTx/>
                  <a:buSzTx/>
                  <a:buFont typeface="Arial" panose="020B0604020202020204" pitchFamily="34" charset="0"/>
                  <a:buChar char="•"/>
                </a:pPr>
                <a:r>
                  <a:rPr lang="en-US" sz="2000" dirty="0">
                    <a:latin typeface="Helvetica" pitchFamily="34" charset="0"/>
                    <a:ea typeface="Cambria Math" panose="02040503050406030204" pitchFamily="18" charset="0"/>
                  </a:rPr>
                  <a:t>Sample mean: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𝑥</m:t>
                        </m:r>
                      </m:e>
                    </m:acc>
                  </m:oMath>
                </a14:m>
                <a:r>
                  <a:rPr lang="en-US" sz="2000" dirty="0">
                    <a:latin typeface="Helvetica" pitchFamily="34" charset="0"/>
                    <a:ea typeface="Cambria Math" panose="02040503050406030204" pitchFamily="18" charset="0"/>
                  </a:rPr>
                  <a:t>. (x bar)</a:t>
                </a:r>
              </a:p>
              <a:p>
                <a:pPr marL="742950" lvl="1" indent="-285750" fontAlgn="auto">
                  <a:spcAft>
                    <a:spcPts val="0"/>
                  </a:spcAft>
                  <a:buClrTx/>
                  <a:buSzTx/>
                  <a:buFont typeface="Arial" panose="020B0604020202020204" pitchFamily="34" charset="0"/>
                  <a:buChar char="–"/>
                </a:pPr>
                <a:r>
                  <a:rPr lang="en-US" sz="2000" dirty="0">
                    <a:latin typeface="Helvetica" pitchFamily="34" charset="0"/>
                  </a:rPr>
                  <a:t>n observations in the sample: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oMath>
                </a14:m>
                <a:endParaRPr lang="en-US" sz="2000" dirty="0">
                  <a:latin typeface="Helvetica" pitchFamily="34" charset="0"/>
                </a:endParaRPr>
              </a:p>
              <a:p>
                <a:pPr marL="742950" lvl="1" indent="-285750" fontAlgn="auto">
                  <a:spcAft>
                    <a:spcPts val="0"/>
                  </a:spcAft>
                  <a:buClrTx/>
                  <a:buSzTx/>
                  <a:buFont typeface="Arial" panose="020B0604020202020204" pitchFamily="34" charset="0"/>
                  <a:buChar char="–"/>
                </a:pP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𝑥</m:t>
                        </m:r>
                      </m:e>
                    </m:acc>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nary>
                          <m:naryPr>
                            <m:chr m:val="∑"/>
                            <m:subHide m:val="on"/>
                            <m:supHide m:val="on"/>
                            <m:ctrlPr>
                              <a:rPr lang="en-US" sz="2000" i="1">
                                <a:latin typeface="Cambria Math" panose="02040503050406030204" pitchFamily="18" charset="0"/>
                                <a:ea typeface="Cambria Math" panose="02040503050406030204" pitchFamily="18" charset="0"/>
                              </a:rPr>
                            </m:ctrlPr>
                          </m:naryPr>
                          <m:sub/>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e>
                        </m:nary>
                      </m:num>
                      <m:den>
                        <m:r>
                          <a:rPr lang="en-US" sz="2000" i="1">
                            <a:latin typeface="Cambria Math" panose="02040503050406030204" pitchFamily="18" charset="0"/>
                            <a:ea typeface="Cambria Math" panose="02040503050406030204" pitchFamily="18" charset="0"/>
                          </a:rPr>
                          <m:t>𝑛</m:t>
                        </m:r>
                      </m:den>
                    </m:f>
                  </m:oMath>
                </a14:m>
                <a:endParaRPr lang="en-US" sz="2000" dirty="0">
                  <a:latin typeface="Helvetica" pitchFamily="34" charset="0"/>
                  <a:ea typeface="Cambria Math" panose="02040503050406030204" pitchFamily="18" charset="0"/>
                </a:endParaRPr>
              </a:p>
              <a:p>
                <a:pPr marL="742950" lvl="1" indent="-285750" fontAlgn="auto">
                  <a:spcAft>
                    <a:spcPts val="0"/>
                  </a:spcAft>
                  <a:buClrTx/>
                  <a:buSzTx/>
                  <a:buFont typeface="Arial" panose="020B0604020202020204" pitchFamily="34" charset="0"/>
                  <a:buChar char="–"/>
                </a:pP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b="1" dirty="0">
                    <a:latin typeface="Helvetica" pitchFamily="34" charset="0"/>
                    <a:ea typeface="Cambria Math" panose="02040503050406030204" pitchFamily="18" charset="0"/>
                  </a:rPr>
                  <a:t> is a statistic (describes a sample)</a:t>
                </a:r>
              </a:p>
              <a:p>
                <a:pPr marL="742950" lvl="1" indent="-285750" fontAlgn="auto">
                  <a:spcAft>
                    <a:spcPts val="0"/>
                  </a:spcAft>
                  <a:buClrTx/>
                  <a:buSzTx/>
                  <a:buFont typeface="Arial" panose="020B0604020202020204" pitchFamily="34" charset="0"/>
                  <a:buChar char="–"/>
                </a:pPr>
                <a:r>
                  <a:rPr lang="en-US" sz="2000" dirty="0">
                    <a:latin typeface="Helvetica" pitchFamily="34" charset="0"/>
                    <a:ea typeface="Cambria Math" panose="02040503050406030204" pitchFamily="18" charset="0"/>
                  </a:rPr>
                  <a:t>Can be misleading in the presence of extremely small or large observations, or outliers.</a:t>
                </a:r>
              </a:p>
            </p:txBody>
          </p:sp>
        </mc:Choice>
        <mc:Fallback>
          <p:sp>
            <p:nvSpPr>
              <p:cNvPr id="3" name="Content Placeholder 2">
                <a:extLst>
                  <a:ext uri="{FF2B5EF4-FFF2-40B4-BE49-F238E27FC236}">
                    <a16:creationId xmlns:a16="http://schemas.microsoft.com/office/drawing/2014/main" id="{AB820AE2-59D4-7F07-06D3-3786ACD248C4}"/>
                  </a:ext>
                </a:extLst>
              </p:cNvPr>
              <p:cNvSpPr>
                <a:spLocks noGrp="1" noRot="1" noChangeAspect="1" noMove="1" noResize="1" noEditPoints="1" noAdjustHandles="1" noChangeArrowheads="1" noChangeShapeType="1" noTextEdit="1"/>
              </p:cNvSpPr>
              <p:nvPr>
                <p:ph idx="1"/>
              </p:nvPr>
            </p:nvSpPr>
            <p:spPr>
              <a:xfrm>
                <a:off x="4615543" y="2554222"/>
                <a:ext cx="7488501" cy="4249347"/>
              </a:xfrm>
              <a:blipFill>
                <a:blip r:embed="rId3"/>
                <a:stretch>
                  <a:fillRect l="-732" t="-1291"/>
                </a:stretch>
              </a:blipFill>
            </p:spPr>
            <p:txBody>
              <a:bodyPr/>
              <a:lstStyle/>
              <a:p>
                <a:r>
                  <a:rPr lang="en-US">
                    <a:noFill/>
                  </a:rPr>
                  <a:t> </a:t>
                </a:r>
              </a:p>
            </p:txBody>
          </p:sp>
        </mc:Fallback>
      </mc:AlternateContent>
    </p:spTree>
    <p:extLst>
      <p:ext uri="{BB962C8B-B14F-4D97-AF65-F5344CB8AC3E}">
        <p14:creationId xmlns:p14="http://schemas.microsoft.com/office/powerpoint/2010/main" val="307289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7CCE-A921-5D8E-23C9-E9F7DB97539D}"/>
              </a:ext>
            </a:extLst>
          </p:cNvPr>
          <p:cNvSpPr>
            <a:spLocks noGrp="1"/>
          </p:cNvSpPr>
          <p:nvPr>
            <p:ph type="title"/>
          </p:nvPr>
        </p:nvSpPr>
        <p:spPr>
          <a:xfrm>
            <a:off x="5868557" y="212750"/>
            <a:ext cx="5444382" cy="440392"/>
          </a:xfrm>
        </p:spPr>
        <p:txBody>
          <a:bodyPr anchor="t">
            <a:normAutofit fontScale="90000"/>
          </a:bodyPr>
          <a:lstStyle/>
          <a:p>
            <a:r>
              <a:rPr lang="en-US" sz="3200" dirty="0"/>
              <a:t>Measures of Center</a:t>
            </a:r>
          </a:p>
        </p:txBody>
      </p:sp>
      <p:pic>
        <p:nvPicPr>
          <p:cNvPr id="5" name="Picture 4" descr="Stock exchange numbers">
            <a:extLst>
              <a:ext uri="{FF2B5EF4-FFF2-40B4-BE49-F238E27FC236}">
                <a16:creationId xmlns:a16="http://schemas.microsoft.com/office/drawing/2014/main" id="{11BCB9B1-7B3C-0D31-CB97-C5F36AF58B26}"/>
              </a:ext>
            </a:extLst>
          </p:cNvPr>
          <p:cNvPicPr>
            <a:picLocks noChangeAspect="1"/>
          </p:cNvPicPr>
          <p:nvPr/>
        </p:nvPicPr>
        <p:blipFill rotWithShape="1">
          <a:blip r:embed="rId2"/>
          <a:srcRect l="25672" r="24190"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633A14-5109-A1D7-A33A-6D769E75533C}"/>
              </a:ext>
            </a:extLst>
          </p:cNvPr>
          <p:cNvSpPr>
            <a:spLocks noGrp="1"/>
          </p:cNvSpPr>
          <p:nvPr>
            <p:ph idx="1"/>
          </p:nvPr>
        </p:nvSpPr>
        <p:spPr>
          <a:xfrm>
            <a:off x="5410200" y="1089151"/>
            <a:ext cx="6672943" cy="5670879"/>
          </a:xfrm>
        </p:spPr>
        <p:txBody>
          <a:bodyPr>
            <a:normAutofit/>
          </a:bodyPr>
          <a:lstStyle/>
          <a:p>
            <a:r>
              <a:rPr lang="en-US" dirty="0"/>
              <a:t>Mean</a:t>
            </a:r>
            <a:r>
              <a:rPr lang="en-US" dirty="0">
                <a:sym typeface="Wingdings" panose="05000000000000000000" pitchFamily="2" charset="2"/>
              </a:rPr>
              <a:t></a:t>
            </a:r>
            <a:r>
              <a:rPr lang="en-US" dirty="0"/>
              <a:t> </a:t>
            </a:r>
            <a:r>
              <a:rPr lang="en-US" b="1" dirty="0"/>
              <a:t>outliers </a:t>
            </a:r>
            <a:r>
              <a:rPr lang="en-US" b="1" dirty="0">
                <a:sym typeface="Wingdings" panose="05000000000000000000" pitchFamily="2" charset="2"/>
              </a:rPr>
              <a:t></a:t>
            </a:r>
            <a:r>
              <a:rPr lang="en-US" dirty="0"/>
              <a:t> </a:t>
            </a:r>
            <a:r>
              <a:rPr lang="en-US" b="1" dirty="0"/>
              <a:t>median</a:t>
            </a:r>
            <a:r>
              <a:rPr lang="en-US" dirty="0"/>
              <a:t>.</a:t>
            </a:r>
          </a:p>
          <a:p>
            <a:r>
              <a:rPr lang="en-US" b="1" dirty="0">
                <a:ea typeface="Cambria Math" panose="02040503050406030204" pitchFamily="18" charset="0"/>
              </a:rPr>
              <a:t>Median </a:t>
            </a:r>
            <a:r>
              <a:rPr lang="en-US" b="1" dirty="0">
                <a:ea typeface="Cambria Math" panose="02040503050406030204" pitchFamily="18" charset="0"/>
                <a:sym typeface="Wingdings" panose="05000000000000000000" pitchFamily="2" charset="2"/>
              </a:rPr>
              <a:t></a:t>
            </a:r>
            <a:r>
              <a:rPr lang="en-US" dirty="0">
                <a:ea typeface="Cambria Math" panose="02040503050406030204" pitchFamily="18" charset="0"/>
              </a:rPr>
              <a:t> </a:t>
            </a:r>
            <a:r>
              <a:rPr lang="en-US" b="1" dirty="0">
                <a:ea typeface="Cambria Math" panose="02040503050406030204" pitchFamily="18" charset="0"/>
              </a:rPr>
              <a:t>middle value</a:t>
            </a:r>
            <a:r>
              <a:rPr lang="en-US" dirty="0">
                <a:ea typeface="Cambria Math" panose="02040503050406030204" pitchFamily="18" charset="0"/>
              </a:rPr>
              <a:t>.</a:t>
            </a:r>
          </a:p>
          <a:p>
            <a:pPr lvl="1"/>
            <a:r>
              <a:rPr lang="en-US" sz="2800" dirty="0">
                <a:ea typeface="Cambria Math" panose="02040503050406030204" pitchFamily="18" charset="0"/>
              </a:rPr>
              <a:t>Divides the data in half</a:t>
            </a:r>
          </a:p>
          <a:p>
            <a:pPr lvl="1"/>
            <a:r>
              <a:rPr lang="en-US" sz="2800" dirty="0">
                <a:ea typeface="Cambria Math" panose="02040503050406030204" pitchFamily="18" charset="0"/>
              </a:rPr>
              <a:t>The middle value if </a:t>
            </a:r>
            <a:r>
              <a:rPr lang="en-US" sz="2800" i="1" dirty="0">
                <a:ea typeface="Cambria Math" panose="02040503050406030204" pitchFamily="18" charset="0"/>
              </a:rPr>
              <a:t>n</a:t>
            </a:r>
            <a:r>
              <a:rPr lang="en-US" sz="2800" dirty="0">
                <a:ea typeface="Cambria Math" panose="02040503050406030204" pitchFamily="18" charset="0"/>
              </a:rPr>
              <a:t> (or </a:t>
            </a:r>
            <a:r>
              <a:rPr lang="en-US" sz="2800" i="1" dirty="0">
                <a:ea typeface="Cambria Math" panose="02040503050406030204" pitchFamily="18" charset="0"/>
              </a:rPr>
              <a:t>N</a:t>
            </a:r>
            <a:r>
              <a:rPr lang="en-US" sz="2800" dirty="0">
                <a:ea typeface="Cambria Math" panose="02040503050406030204" pitchFamily="18" charset="0"/>
              </a:rPr>
              <a:t>) is odd</a:t>
            </a:r>
          </a:p>
          <a:p>
            <a:pPr lvl="1"/>
            <a:r>
              <a:rPr lang="en-US" sz="2800" dirty="0">
                <a:ea typeface="Cambria Math" panose="02040503050406030204" pitchFamily="18" charset="0"/>
              </a:rPr>
              <a:t>The average of the two middle values if </a:t>
            </a:r>
            <a:r>
              <a:rPr lang="en-US" sz="2800" i="1" dirty="0">
                <a:ea typeface="Cambria Math" panose="02040503050406030204" pitchFamily="18" charset="0"/>
              </a:rPr>
              <a:t>n</a:t>
            </a:r>
            <a:r>
              <a:rPr lang="en-US" sz="2800" dirty="0">
                <a:ea typeface="Cambria Math" panose="02040503050406030204" pitchFamily="18" charset="0"/>
              </a:rPr>
              <a:t> (or </a:t>
            </a:r>
            <a:r>
              <a:rPr lang="en-US" sz="2800" i="1" dirty="0">
                <a:ea typeface="Cambria Math" panose="02040503050406030204" pitchFamily="18" charset="0"/>
              </a:rPr>
              <a:t>N</a:t>
            </a:r>
            <a:r>
              <a:rPr lang="en-US" sz="2800" dirty="0">
                <a:ea typeface="Cambria Math" panose="02040503050406030204" pitchFamily="18" charset="0"/>
              </a:rPr>
              <a:t>) is even</a:t>
            </a:r>
          </a:p>
          <a:p>
            <a:r>
              <a:rPr lang="en-US" dirty="0">
                <a:ea typeface="Cambria Math" panose="02040503050406030204" pitchFamily="18" charset="0"/>
              </a:rPr>
              <a:t>mean != median </a:t>
            </a:r>
            <a:r>
              <a:rPr lang="en-US" dirty="0">
                <a:ea typeface="Cambria Math" panose="02040503050406030204" pitchFamily="18" charset="0"/>
                <a:sym typeface="Wingdings" panose="05000000000000000000" pitchFamily="2" charset="2"/>
              </a:rPr>
              <a:t></a:t>
            </a:r>
            <a:r>
              <a:rPr lang="en-US" dirty="0">
                <a:ea typeface="Cambria Math" panose="02040503050406030204" pitchFamily="18" charset="0"/>
              </a:rPr>
              <a:t> outliers.</a:t>
            </a:r>
          </a:p>
          <a:p>
            <a:r>
              <a:rPr lang="en-US" dirty="0"/>
              <a:t>Example: 1, 1, 2, 2, 3, 4, 100</a:t>
            </a:r>
          </a:p>
          <a:p>
            <a:pPr lvl="1"/>
            <a:r>
              <a:rPr lang="en-US" sz="2800" dirty="0"/>
              <a:t>Mean:16.143</a:t>
            </a:r>
          </a:p>
          <a:p>
            <a:pPr lvl="1"/>
            <a:r>
              <a:rPr lang="en-US" sz="2800" dirty="0"/>
              <a:t>Median: 2 </a:t>
            </a:r>
            <a:endParaRPr lang="en-US" dirty="0"/>
          </a:p>
        </p:txBody>
      </p:sp>
    </p:spTree>
    <p:extLst>
      <p:ext uri="{BB962C8B-B14F-4D97-AF65-F5344CB8AC3E}">
        <p14:creationId xmlns:p14="http://schemas.microsoft.com/office/powerpoint/2010/main" val="234413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50AE9-0B92-C2C3-6E66-27FD66B87EA1}"/>
              </a:ext>
            </a:extLst>
          </p:cNvPr>
          <p:cNvSpPr>
            <a:spLocks noGrp="1"/>
          </p:cNvSpPr>
          <p:nvPr>
            <p:ph type="title"/>
          </p:nvPr>
        </p:nvSpPr>
        <p:spPr>
          <a:xfrm>
            <a:off x="4654296" y="329184"/>
            <a:ext cx="6894576" cy="1783080"/>
          </a:xfrm>
        </p:spPr>
        <p:txBody>
          <a:bodyPr anchor="b">
            <a:normAutofit/>
          </a:bodyPr>
          <a:lstStyle/>
          <a:p>
            <a:r>
              <a:rPr lang="en-US" sz="5400"/>
              <a:t>Measures of Center</a:t>
            </a:r>
          </a:p>
        </p:txBody>
      </p:sp>
      <p:pic>
        <p:nvPicPr>
          <p:cNvPr id="5" name="Picture 4" descr="Yellow paper aeroplane flying the opposite way as many grey paper aeroplanes">
            <a:extLst>
              <a:ext uri="{FF2B5EF4-FFF2-40B4-BE49-F238E27FC236}">
                <a16:creationId xmlns:a16="http://schemas.microsoft.com/office/drawing/2014/main" id="{48721256-0115-0351-46B8-004E5BD65DD1}"/>
              </a:ext>
            </a:extLst>
          </p:cNvPr>
          <p:cNvPicPr>
            <a:picLocks noChangeAspect="1"/>
          </p:cNvPicPr>
          <p:nvPr/>
        </p:nvPicPr>
        <p:blipFill rotWithShape="1">
          <a:blip r:embed="rId2"/>
          <a:srcRect l="19319" r="4123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7527D0-72E7-9D62-14C9-16965FBD41BC}"/>
              </a:ext>
            </a:extLst>
          </p:cNvPr>
          <p:cNvSpPr>
            <a:spLocks noGrp="1"/>
          </p:cNvSpPr>
          <p:nvPr>
            <p:ph idx="1"/>
          </p:nvPr>
        </p:nvSpPr>
        <p:spPr>
          <a:xfrm>
            <a:off x="4142666" y="2532888"/>
            <a:ext cx="7907820" cy="4248912"/>
          </a:xfrm>
        </p:spPr>
        <p:txBody>
          <a:bodyPr>
            <a:normAutofit fontScale="92500" lnSpcReduction="10000"/>
          </a:bodyPr>
          <a:lstStyle/>
          <a:p>
            <a:r>
              <a:rPr lang="en-US" sz="2400" b="1" dirty="0">
                <a:ea typeface="Cambria Math" panose="02040503050406030204" pitchFamily="18" charset="0"/>
              </a:rPr>
              <a:t>Mode </a:t>
            </a:r>
            <a:r>
              <a:rPr lang="en-US" sz="2400" b="1" dirty="0">
                <a:ea typeface="Cambria Math" panose="02040503050406030204" pitchFamily="18" charset="0"/>
                <a:sym typeface="Wingdings" panose="05000000000000000000" pitchFamily="2" charset="2"/>
              </a:rPr>
              <a:t></a:t>
            </a:r>
            <a:r>
              <a:rPr lang="en-US" sz="2400" dirty="0">
                <a:ea typeface="Cambria Math" panose="02040503050406030204" pitchFamily="18" charset="0"/>
              </a:rPr>
              <a:t> observation </a:t>
            </a:r>
            <a:r>
              <a:rPr lang="en-US" sz="2400" b="1" dirty="0">
                <a:ea typeface="Cambria Math" panose="02040503050406030204" pitchFamily="18" charset="0"/>
              </a:rPr>
              <a:t>that occurs most frequently</a:t>
            </a:r>
            <a:r>
              <a:rPr lang="en-US" sz="2400" dirty="0">
                <a:ea typeface="Cambria Math" panose="02040503050406030204" pitchFamily="18" charset="0"/>
              </a:rPr>
              <a:t>.</a:t>
            </a:r>
          </a:p>
          <a:p>
            <a:r>
              <a:rPr lang="en-US" sz="2400" dirty="0">
                <a:ea typeface="Cambria Math" panose="02040503050406030204" pitchFamily="18" charset="0"/>
              </a:rPr>
              <a:t>There can be one or more modes, or even no mode.</a:t>
            </a:r>
          </a:p>
          <a:p>
            <a:pPr lvl="1"/>
            <a:r>
              <a:rPr lang="en-US" dirty="0">
                <a:ea typeface="Cambria Math" panose="02040503050406030204" pitchFamily="18" charset="0"/>
              </a:rPr>
              <a:t>One mode: unimodal</a:t>
            </a:r>
          </a:p>
          <a:p>
            <a:pPr lvl="1"/>
            <a:r>
              <a:rPr lang="en-US" dirty="0">
                <a:ea typeface="Cambria Math" panose="02040503050406030204" pitchFamily="18" charset="0"/>
              </a:rPr>
              <a:t>Two modes: bimodal</a:t>
            </a:r>
          </a:p>
          <a:p>
            <a:r>
              <a:rPr lang="en-US" sz="2400" dirty="0">
                <a:ea typeface="Cambria Math" panose="02040503050406030204" pitchFamily="18" charset="0"/>
              </a:rPr>
              <a:t>More than three modes </a:t>
            </a:r>
            <a:r>
              <a:rPr lang="en-US" sz="2400" dirty="0">
                <a:ea typeface="Cambria Math" panose="02040503050406030204" pitchFamily="18" charset="0"/>
                <a:sym typeface="Wingdings" panose="05000000000000000000" pitchFamily="2" charset="2"/>
              </a:rPr>
              <a:t> </a:t>
            </a:r>
            <a:r>
              <a:rPr lang="en-US" sz="2400" b="1" dirty="0">
                <a:ea typeface="Cambria Math" panose="02040503050406030204" pitchFamily="18" charset="0"/>
                <a:sym typeface="Wingdings" panose="05000000000000000000" pitchFamily="2" charset="2"/>
              </a:rPr>
              <a:t>not useful</a:t>
            </a:r>
          </a:p>
          <a:p>
            <a:r>
              <a:rPr lang="en-US" sz="2400" b="1" dirty="0">
                <a:ea typeface="Cambria Math" panose="02040503050406030204" pitchFamily="18" charset="0"/>
              </a:rPr>
              <a:t>Just because an observation occurs with the most frequency does not guarantee that it best reflects the center of the variable</a:t>
            </a:r>
          </a:p>
          <a:p>
            <a:r>
              <a:rPr lang="en-US" sz="2400" dirty="0"/>
              <a:t>Example: 1, 1, 2, 2, 3, 4, 100</a:t>
            </a:r>
          </a:p>
          <a:p>
            <a:pPr lvl="1"/>
            <a:r>
              <a:rPr lang="en-US" dirty="0"/>
              <a:t>Mean:16.143</a:t>
            </a:r>
          </a:p>
          <a:p>
            <a:pPr lvl="1"/>
            <a:r>
              <a:rPr lang="en-US" dirty="0"/>
              <a:t>Median: 2 </a:t>
            </a:r>
          </a:p>
          <a:p>
            <a:pPr lvl="1"/>
            <a:r>
              <a:rPr lang="en-US" dirty="0"/>
              <a:t>Mode: 1 or 2</a:t>
            </a:r>
          </a:p>
          <a:p>
            <a:endParaRPr lang="en-US" sz="2400" b="1" dirty="0">
              <a:ea typeface="Cambria Math" panose="02040503050406030204" pitchFamily="18" charset="0"/>
            </a:endParaRPr>
          </a:p>
          <a:p>
            <a:endParaRPr lang="en-US" sz="2400" dirty="0"/>
          </a:p>
        </p:txBody>
      </p:sp>
    </p:spTree>
    <p:extLst>
      <p:ext uri="{BB962C8B-B14F-4D97-AF65-F5344CB8AC3E}">
        <p14:creationId xmlns:p14="http://schemas.microsoft.com/office/powerpoint/2010/main" val="69818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02EC3-2DC9-555A-1D19-B48657B29476}"/>
              </a:ext>
            </a:extLst>
          </p:cNvPr>
          <p:cNvSpPr>
            <a:spLocks noGrp="1"/>
          </p:cNvSpPr>
          <p:nvPr>
            <p:ph type="title"/>
          </p:nvPr>
        </p:nvSpPr>
        <p:spPr>
          <a:xfrm>
            <a:off x="1043631" y="809898"/>
            <a:ext cx="9942716" cy="1554480"/>
          </a:xfrm>
        </p:spPr>
        <p:txBody>
          <a:bodyPr anchor="ctr">
            <a:normAutofit/>
          </a:bodyPr>
          <a:lstStyle/>
          <a:p>
            <a:r>
              <a:rPr lang="en-US" sz="4800"/>
              <a:t>Measures of Center</a:t>
            </a:r>
          </a:p>
        </p:txBody>
      </p:sp>
      <p:sp>
        <p:nvSpPr>
          <p:cNvPr id="3" name="Content Placeholder 2">
            <a:extLst>
              <a:ext uri="{FF2B5EF4-FFF2-40B4-BE49-F238E27FC236}">
                <a16:creationId xmlns:a16="http://schemas.microsoft.com/office/drawing/2014/main" id="{F925BCF4-2AC5-9DDC-B892-16EDB5AFA429}"/>
              </a:ext>
            </a:extLst>
          </p:cNvPr>
          <p:cNvSpPr>
            <a:spLocks noGrp="1"/>
          </p:cNvSpPr>
          <p:nvPr>
            <p:ph idx="1"/>
          </p:nvPr>
        </p:nvSpPr>
        <p:spPr>
          <a:xfrm>
            <a:off x="535670" y="2832465"/>
            <a:ext cx="11011896" cy="2407619"/>
          </a:xfrm>
        </p:spPr>
        <p:txBody>
          <a:bodyPr anchor="ctr">
            <a:normAutofit/>
          </a:bodyPr>
          <a:lstStyle/>
          <a:p>
            <a:r>
              <a:rPr lang="en-US" sz="2400" dirty="0">
                <a:ea typeface="Cambria Math" panose="02040503050406030204" pitchFamily="18" charset="0"/>
              </a:rPr>
              <a:t>To summarize a categorical variable, the mode is the only meaningful measure of central location.</a:t>
            </a:r>
          </a:p>
          <a:p>
            <a:r>
              <a:rPr lang="en-US" sz="2400" dirty="0">
                <a:ea typeface="Cambria Math" panose="02040503050406030204" pitchFamily="18" charset="0"/>
              </a:rPr>
              <a:t>Example: sizes of women’s sweatshirts</a:t>
            </a:r>
          </a:p>
          <a:p>
            <a:pPr lvl="1"/>
            <a:r>
              <a:rPr lang="en-US" dirty="0">
                <a:ea typeface="Cambria Math" panose="02040503050406030204" pitchFamily="18" charset="0"/>
              </a:rPr>
              <a:t>The sizes are S, M, or L.</a:t>
            </a:r>
          </a:p>
          <a:p>
            <a:pPr lvl="1"/>
            <a:r>
              <a:rPr lang="en-US" dirty="0">
                <a:ea typeface="Cambria Math" panose="02040503050406030204" pitchFamily="18" charset="0"/>
              </a:rPr>
              <a:t>S and M appear 2 times each, L appears 5 times.</a:t>
            </a:r>
          </a:p>
          <a:p>
            <a:pPr lvl="1"/>
            <a:r>
              <a:rPr lang="en-US" dirty="0">
                <a:ea typeface="Cambria Math" panose="02040503050406030204" pitchFamily="18" charset="0"/>
              </a:rPr>
              <a:t>The modal size is L.</a:t>
            </a: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E592E73-057C-790B-E823-070207BB94F5}"/>
              </a:ext>
            </a:extLst>
          </p:cNvPr>
          <p:cNvPicPr>
            <a:picLocks noChangeAspect="1"/>
          </p:cNvPicPr>
          <p:nvPr/>
        </p:nvPicPr>
        <p:blipFill>
          <a:blip r:embed="rId2"/>
          <a:stretch>
            <a:fillRect/>
          </a:stretch>
        </p:blipFill>
        <p:spPr>
          <a:xfrm>
            <a:off x="838200" y="5455894"/>
            <a:ext cx="8610600" cy="657368"/>
          </a:xfrm>
          <a:prstGeom prst="rect">
            <a:avLst/>
          </a:prstGeom>
        </p:spPr>
      </p:pic>
    </p:spTree>
    <p:extLst>
      <p:ext uri="{BB962C8B-B14F-4D97-AF65-F5344CB8AC3E}">
        <p14:creationId xmlns:p14="http://schemas.microsoft.com/office/powerpoint/2010/main" val="24366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darts on bullseye">
            <a:extLst>
              <a:ext uri="{FF2B5EF4-FFF2-40B4-BE49-F238E27FC236}">
                <a16:creationId xmlns:a16="http://schemas.microsoft.com/office/drawing/2014/main" id="{31F914CB-E1B2-2E86-1EDB-EAEBF59D0559}"/>
              </a:ext>
            </a:extLst>
          </p:cNvPr>
          <p:cNvPicPr>
            <a:picLocks noChangeAspect="1"/>
          </p:cNvPicPr>
          <p:nvPr/>
        </p:nvPicPr>
        <p:blipFill rotWithShape="1">
          <a:blip r:embed="rId2"/>
          <a:srcRect l="44177" r="3362"/>
          <a:stretch/>
        </p:blipFill>
        <p:spPr>
          <a:xfrm>
            <a:off x="-1" y="-2"/>
            <a:ext cx="4648201"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584E9-3715-386D-9888-3CA1839CF0FE}"/>
              </a:ext>
            </a:extLst>
          </p:cNvPr>
          <p:cNvSpPr>
            <a:spLocks noGrp="1"/>
          </p:cNvSpPr>
          <p:nvPr>
            <p:ph type="title"/>
          </p:nvPr>
        </p:nvSpPr>
        <p:spPr>
          <a:xfrm>
            <a:off x="6115317" y="405685"/>
            <a:ext cx="5464968" cy="1559301"/>
          </a:xfrm>
        </p:spPr>
        <p:txBody>
          <a:bodyPr>
            <a:normAutofit/>
          </a:bodyPr>
          <a:lstStyle/>
          <a:p>
            <a:r>
              <a:rPr lang="en-US" sz="4000"/>
              <a:t>Measures of Center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742360-B336-8E1C-D311-2F0DF0E2869A}"/>
                  </a:ext>
                </a:extLst>
              </p:cNvPr>
              <p:cNvSpPr>
                <a:spLocks noGrp="1"/>
              </p:cNvSpPr>
              <p:nvPr>
                <p:ph idx="1"/>
              </p:nvPr>
            </p:nvSpPr>
            <p:spPr>
              <a:xfrm>
                <a:off x="4855029" y="1578429"/>
                <a:ext cx="7336969" cy="5192485"/>
              </a:xfrm>
            </p:spPr>
            <p:txBody>
              <a:bodyPr anchor="ctr">
                <a:normAutofit/>
              </a:bodyPr>
              <a:lstStyle/>
              <a:p>
                <a:pPr>
                  <a:spcBef>
                    <a:spcPts val="1800"/>
                  </a:spcBef>
                </a:pPr>
                <a:r>
                  <a:rPr lang="en-US" sz="2000" b="1" dirty="0">
                    <a:ea typeface="Cambria Math" panose="02040503050406030204" pitchFamily="18" charset="0"/>
                  </a:rPr>
                  <a:t>Mean</a:t>
                </a:r>
                <a:r>
                  <a:rPr lang="en-US" sz="2000" dirty="0">
                    <a:ea typeface="Cambria Math" panose="02040503050406030204" pitchFamily="18" charset="0"/>
                  </a:rPr>
                  <a:t>: Each observation</a:t>
                </a:r>
                <a:r>
                  <a:rPr lang="en-US" sz="2000" dirty="0">
                    <a:ea typeface="Cambria Math" panose="02040503050406030204" pitchFamily="18" charset="0"/>
                    <a:sym typeface="Wingdings" panose="05000000000000000000" pitchFamily="2" charset="2"/>
                  </a:rPr>
                  <a:t></a:t>
                </a:r>
                <a:r>
                  <a:rPr lang="en-US" sz="2000" dirty="0">
                    <a:ea typeface="Cambria Math" panose="02040503050406030204" pitchFamily="18" charset="0"/>
                  </a:rPr>
                  <a:t> contributed </a:t>
                </a:r>
                <a:r>
                  <a:rPr lang="en-US" sz="2000" b="1" dirty="0">
                    <a:ea typeface="Cambria Math" panose="02040503050406030204" pitchFamily="18" charset="0"/>
                  </a:rPr>
                  <a:t>equally</a:t>
                </a:r>
                <a:r>
                  <a:rPr lang="en-US" sz="2000" dirty="0">
                    <a:ea typeface="Cambria Math" panose="02040503050406030204" pitchFamily="18" charset="0"/>
                  </a:rPr>
                  <a:t> to the mean.</a:t>
                </a:r>
              </a:p>
              <a:p>
                <a:pPr>
                  <a:spcBef>
                    <a:spcPts val="1800"/>
                  </a:spcBef>
                </a:pPr>
                <a:r>
                  <a:rPr lang="en-US" sz="2000" b="1" dirty="0">
                    <a:ea typeface="Cambria Math" panose="02040503050406030204" pitchFamily="18" charset="0"/>
                  </a:rPr>
                  <a:t>Weighted mean: </a:t>
                </a:r>
                <a:r>
                  <a:rPr lang="en-US" sz="2000" dirty="0">
                    <a:ea typeface="Cambria Math" panose="02040503050406030204" pitchFamily="18" charset="0"/>
                  </a:rPr>
                  <a:t>Some observations </a:t>
                </a:r>
                <a:r>
                  <a:rPr lang="en-US" sz="2000" b="1" dirty="0">
                    <a:ea typeface="Cambria Math" panose="02040503050406030204" pitchFamily="18" charset="0"/>
                  </a:rPr>
                  <a:t>contribute more </a:t>
                </a:r>
                <a:r>
                  <a:rPr lang="en-US" sz="2000" dirty="0">
                    <a:ea typeface="Cambria Math" panose="02040503050406030204" pitchFamily="18" charset="0"/>
                  </a:rPr>
                  <a:t>than others.</a:t>
                </a:r>
              </a:p>
              <a:p>
                <a:pPr>
                  <a:spcBef>
                    <a:spcPts val="1800"/>
                  </a:spcBef>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1</m:t>
                        </m:r>
                      </m:sub>
                    </m:sSub>
                    <m:r>
                      <a:rPr lang="en-US" sz="2000" b="0" i="1">
                        <a:latin typeface="Cambria Math" panose="02040503050406030204" pitchFamily="18" charset="0"/>
                        <a:ea typeface="Cambria Math" panose="02040503050406030204" pitchFamily="18" charset="0"/>
                      </a:rPr>
                      <m:t>,</m:t>
                    </m:r>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2</m:t>
                        </m:r>
                      </m:sub>
                    </m:sSub>
                    <m:r>
                      <a:rPr lang="en-US" sz="2000" b="0" i="1">
                        <a:latin typeface="Cambria Math" panose="02040503050406030204" pitchFamily="18" charset="0"/>
                        <a:ea typeface="Cambria Math" panose="02040503050406030204" pitchFamily="18" charset="0"/>
                      </a:rPr>
                      <m:t>,⋯,</m:t>
                    </m:r>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𝑛</m:t>
                        </m:r>
                      </m:sub>
                    </m:sSub>
                  </m:oMath>
                </a14:m>
                <a:r>
                  <a:rPr lang="en-US" sz="2000" dirty="0">
                    <a:ea typeface="Cambria Math" panose="02040503050406030204" pitchFamily="18" charset="0"/>
                  </a:rPr>
                  <a:t>: weights and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𝑥</m:t>
                        </m:r>
                      </m:e>
                      <m:sub>
                        <m:r>
                          <a:rPr lang="en-US" sz="2000" b="0" i="1">
                            <a:latin typeface="Cambria Math" panose="02040503050406030204" pitchFamily="18" charset="0"/>
                            <a:ea typeface="Cambria Math" panose="02040503050406030204" pitchFamily="18" charset="0"/>
                          </a:rPr>
                          <m:t>1</m:t>
                        </m:r>
                      </m:sub>
                    </m:sSub>
                    <m:r>
                      <a:rPr lang="en-US" sz="2000" b="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a:latin typeface="Cambria Math" panose="02040503050406030204" pitchFamily="18" charset="0"/>
                            <a:ea typeface="Cambria Math" panose="02040503050406030204" pitchFamily="18" charset="0"/>
                          </a:rPr>
                          <m:t>2</m:t>
                        </m:r>
                      </m:sub>
                    </m:sSub>
                    <m:r>
                      <a:rPr lang="en-US" sz="2000" b="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a:latin typeface="Cambria Math" panose="02040503050406030204" pitchFamily="18" charset="0"/>
                            <a:ea typeface="Cambria Math" panose="02040503050406030204" pitchFamily="18" charset="0"/>
                          </a:rPr>
                          <m:t>𝑛</m:t>
                        </m:r>
                      </m:sub>
                    </m:sSub>
                  </m:oMath>
                </a14:m>
                <a:r>
                  <a:rPr lang="en-US" sz="2000" dirty="0">
                    <a:ea typeface="Cambria Math" panose="02040503050406030204" pitchFamily="18" charset="0"/>
                  </a:rPr>
                  <a:t>: observations </a:t>
                </a:r>
              </a:p>
              <a:p>
                <a:pPr>
                  <a:spcBef>
                    <a:spcPts val="1800"/>
                  </a:spcBef>
                </a:pPr>
                <a:r>
                  <a:rPr lang="en-US" sz="2000" dirty="0">
                    <a:ea typeface="Cambria Math" panose="02040503050406030204" pitchFamily="18" charset="0"/>
                  </a:rPr>
                  <a:t>such that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1</m:t>
                        </m:r>
                      </m:sub>
                    </m:sSub>
                    <m:r>
                      <a:rPr lang="en-US" sz="2000" b="0" i="1">
                        <a:latin typeface="Cambria Math" panose="02040503050406030204" pitchFamily="18" charset="0"/>
                        <a:ea typeface="Cambria Math" panose="02040503050406030204" pitchFamily="18" charset="0"/>
                      </a:rPr>
                      <m:t>+</m:t>
                    </m:r>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2</m:t>
                        </m:r>
                      </m:sub>
                    </m:sSub>
                    <m:r>
                      <a:rPr lang="en-US" sz="2000" b="0" i="1">
                        <a:latin typeface="Cambria Math" panose="02040503050406030204" pitchFamily="18" charset="0"/>
                        <a:ea typeface="Cambria Math" panose="02040503050406030204" pitchFamily="18" charset="0"/>
                      </a:rPr>
                      <m:t>+⋯+</m:t>
                    </m:r>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𝑛</m:t>
                        </m:r>
                      </m:sub>
                    </m:sSub>
                    <m:r>
                      <a:rPr lang="en-US" sz="2000" b="0" i="1">
                        <a:latin typeface="Cambria Math" panose="02040503050406030204" pitchFamily="18" charset="0"/>
                        <a:ea typeface="Cambria Math" panose="02040503050406030204" pitchFamily="18" charset="0"/>
                      </a:rPr>
                      <m:t>=1</m:t>
                    </m:r>
                  </m:oMath>
                </a14:m>
                <a:r>
                  <a:rPr lang="en-US" sz="2000" dirty="0">
                    <a:ea typeface="Cambria Math" panose="02040503050406030204" pitchFamily="18" charset="0"/>
                  </a:rPr>
                  <a:t>.</a:t>
                </a:r>
              </a:p>
              <a:p>
                <a:pPr>
                  <a:spcBef>
                    <a:spcPts val="1800"/>
                  </a:spcBef>
                </a:pPr>
                <a:r>
                  <a:rPr lang="en-US" sz="2000" dirty="0">
                    <a:ea typeface="Cambria Math" panose="02040503050406030204" pitchFamily="18" charset="0"/>
                  </a:rPr>
                  <a:t>The weighted mean is computed as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b="0" i="1">
                            <a:latin typeface="Cambria Math" panose="02040503050406030204" pitchFamily="18" charset="0"/>
                            <a:ea typeface="Cambria Math" panose="02040503050406030204" pitchFamily="18" charset="0"/>
                          </a:rPr>
                          <m:t>𝑥</m:t>
                        </m:r>
                      </m:e>
                    </m:acc>
                    <m:r>
                      <a:rPr lang="en-US" sz="2000" b="0" i="1">
                        <a:latin typeface="Cambria Math" panose="02040503050406030204" pitchFamily="18" charset="0"/>
                        <a:ea typeface="Cambria Math" panose="02040503050406030204" pitchFamily="18" charset="0"/>
                      </a:rPr>
                      <m:t>=</m:t>
                    </m:r>
                    <m:nary>
                      <m:naryPr>
                        <m:chr m:val="∑"/>
                        <m:subHide m:val="on"/>
                        <m:supHide m:val="on"/>
                        <m:ctrlPr>
                          <a:rPr lang="en-US" sz="2000" b="0" i="1">
                            <a:latin typeface="Cambria Math" panose="02040503050406030204" pitchFamily="18" charset="0"/>
                            <a:ea typeface="Cambria Math" panose="02040503050406030204" pitchFamily="18" charset="0"/>
                          </a:rPr>
                        </m:ctrlPr>
                      </m:naryPr>
                      <m:sub/>
                      <m:sup/>
                      <m:e>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𝑖</m:t>
                            </m:r>
                          </m:sub>
                        </m:sSub>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𝑥</m:t>
                            </m:r>
                          </m:e>
                          <m:sub>
                            <m:r>
                              <a:rPr lang="en-US" sz="2000" b="0" i="1">
                                <a:latin typeface="Cambria Math" panose="02040503050406030204" pitchFamily="18" charset="0"/>
                                <a:ea typeface="Cambria Math" panose="02040503050406030204" pitchFamily="18" charset="0"/>
                              </a:rPr>
                              <m:t>𝑖</m:t>
                            </m:r>
                          </m:sub>
                        </m:sSub>
                      </m:e>
                    </m:nary>
                  </m:oMath>
                </a14:m>
                <a:r>
                  <a:rPr lang="en-US" sz="2000" dirty="0">
                    <a:ea typeface="Cambria Math" panose="02040503050406030204" pitchFamily="18" charset="0"/>
                  </a:rPr>
                  <a:t>.</a:t>
                </a:r>
              </a:p>
              <a:p>
                <a:r>
                  <a:rPr lang="en-US" sz="2000" dirty="0"/>
                  <a:t>Example grade calculation: </a:t>
                </a:r>
              </a:p>
              <a:p>
                <a:r>
                  <a:rPr lang="en-US" sz="2000" dirty="0"/>
                  <a:t>Mid: 20% Assignments: 40% Final: 40%</a:t>
                </a:r>
              </a:p>
              <a:p>
                <a:r>
                  <a:rPr lang="en-US" sz="2000" dirty="0"/>
                  <a:t>Mid: 80 Assignments: 90 Final: 100</a:t>
                </a:r>
              </a:p>
              <a:p>
                <a:r>
                  <a:rPr lang="en-US" sz="2000" dirty="0"/>
                  <a:t>Weighted mean: 16 + 36 + 40 = 92</a:t>
                </a:r>
              </a:p>
              <a:p>
                <a:r>
                  <a:rPr lang="en-US" sz="2000" dirty="0"/>
                  <a:t>Mean: 90</a:t>
                </a:r>
              </a:p>
            </p:txBody>
          </p:sp>
        </mc:Choice>
        <mc:Fallback>
          <p:sp>
            <p:nvSpPr>
              <p:cNvPr id="3" name="Content Placeholder 2">
                <a:extLst>
                  <a:ext uri="{FF2B5EF4-FFF2-40B4-BE49-F238E27FC236}">
                    <a16:creationId xmlns:a16="http://schemas.microsoft.com/office/drawing/2014/main" id="{34742360-B336-8E1C-D311-2F0DF0E2869A}"/>
                  </a:ext>
                </a:extLst>
              </p:cNvPr>
              <p:cNvSpPr>
                <a:spLocks noGrp="1" noRot="1" noChangeAspect="1" noMove="1" noResize="1" noEditPoints="1" noAdjustHandles="1" noChangeArrowheads="1" noChangeShapeType="1" noTextEdit="1"/>
              </p:cNvSpPr>
              <p:nvPr>
                <p:ph idx="1"/>
              </p:nvPr>
            </p:nvSpPr>
            <p:spPr>
              <a:xfrm>
                <a:off x="4855029" y="1578429"/>
                <a:ext cx="7336969" cy="5192485"/>
              </a:xfrm>
              <a:blipFill>
                <a:blip r:embed="rId3"/>
                <a:stretch>
                  <a:fillRect l="-748"/>
                </a:stretch>
              </a:blipFill>
            </p:spPr>
            <p:txBody>
              <a:bodyPr/>
              <a:lstStyle/>
              <a:p>
                <a:r>
                  <a:rPr lang="en-US">
                    <a:noFill/>
                  </a:rPr>
                  <a:t> </a:t>
                </a:r>
              </a:p>
            </p:txBody>
          </p:sp>
        </mc:Fallback>
      </mc:AlternateContent>
    </p:spTree>
    <p:extLst>
      <p:ext uri="{BB962C8B-B14F-4D97-AF65-F5344CB8AC3E}">
        <p14:creationId xmlns:p14="http://schemas.microsoft.com/office/powerpoint/2010/main" val="1140562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with text on it&#10;&#10;Description automatically generated">
            <a:extLst>
              <a:ext uri="{FF2B5EF4-FFF2-40B4-BE49-F238E27FC236}">
                <a16:creationId xmlns:a16="http://schemas.microsoft.com/office/drawing/2014/main" id="{7F89E773-C64F-F240-7406-549EF7EE63C1}"/>
              </a:ext>
            </a:extLst>
          </p:cNvPr>
          <p:cNvPicPr>
            <a:picLocks noChangeAspect="1"/>
          </p:cNvPicPr>
          <p:nvPr/>
        </p:nvPicPr>
        <p:blipFill>
          <a:blip r:embed="rId2"/>
          <a:stretch>
            <a:fillRect/>
          </a:stretch>
        </p:blipFill>
        <p:spPr>
          <a:xfrm>
            <a:off x="1343437" y="1"/>
            <a:ext cx="9197502" cy="6577262"/>
          </a:xfrm>
          <a:prstGeom prst="rect">
            <a:avLst/>
          </a:prstGeom>
          <a:ln>
            <a:noFill/>
          </a:ln>
        </p:spPr>
      </p:pic>
    </p:spTree>
    <p:extLst>
      <p:ext uri="{BB962C8B-B14F-4D97-AF65-F5344CB8AC3E}">
        <p14:creationId xmlns:p14="http://schemas.microsoft.com/office/powerpoint/2010/main" val="600683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A3BCD-CAFC-5A90-0D36-11403B66D2FC}"/>
              </a:ext>
            </a:extLst>
          </p:cNvPr>
          <p:cNvSpPr>
            <a:spLocks noGrp="1"/>
          </p:cNvSpPr>
          <p:nvPr>
            <p:ph type="title"/>
          </p:nvPr>
        </p:nvSpPr>
        <p:spPr>
          <a:xfrm>
            <a:off x="5297762" y="329184"/>
            <a:ext cx="6251110" cy="1783080"/>
          </a:xfrm>
        </p:spPr>
        <p:txBody>
          <a:bodyPr anchor="b">
            <a:normAutofit/>
          </a:bodyPr>
          <a:lstStyle/>
          <a:p>
            <a:r>
              <a:rPr lang="en-US" sz="5400"/>
              <a:t>Measures of Spread</a:t>
            </a:r>
          </a:p>
        </p:txBody>
      </p:sp>
      <p:pic>
        <p:nvPicPr>
          <p:cNvPr id="5" name="Picture 4" descr="Large skydiving group mid-air">
            <a:extLst>
              <a:ext uri="{FF2B5EF4-FFF2-40B4-BE49-F238E27FC236}">
                <a16:creationId xmlns:a16="http://schemas.microsoft.com/office/drawing/2014/main" id="{575BFCBB-E7B6-568C-62F5-B97BE9788501}"/>
              </a:ext>
            </a:extLst>
          </p:cNvPr>
          <p:cNvPicPr>
            <a:picLocks noChangeAspect="1"/>
          </p:cNvPicPr>
          <p:nvPr/>
        </p:nvPicPr>
        <p:blipFill rotWithShape="1">
          <a:blip r:embed="rId2"/>
          <a:srcRect l="27808" r="2703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00343-27CB-9C37-8E5D-C423E8574A63}"/>
              </a:ext>
            </a:extLst>
          </p:cNvPr>
          <p:cNvSpPr>
            <a:spLocks noGrp="1"/>
          </p:cNvSpPr>
          <p:nvPr>
            <p:ph idx="1"/>
          </p:nvPr>
        </p:nvSpPr>
        <p:spPr>
          <a:xfrm>
            <a:off x="4680857" y="2706624"/>
            <a:ext cx="7508095" cy="3988090"/>
          </a:xfrm>
        </p:spPr>
        <p:txBody>
          <a:bodyPr>
            <a:normAutofit/>
          </a:bodyPr>
          <a:lstStyle/>
          <a:p>
            <a:r>
              <a:rPr lang="en-US" sz="2400" b="1" dirty="0"/>
              <a:t>Measures of center </a:t>
            </a:r>
            <a:r>
              <a:rPr lang="en-US" sz="2400" b="1" dirty="0">
                <a:sym typeface="Wingdings" panose="05000000000000000000" pitchFamily="2" charset="2"/>
              </a:rPr>
              <a:t> </a:t>
            </a:r>
            <a:r>
              <a:rPr lang="en-US" sz="2400" dirty="0"/>
              <a:t>no information about </a:t>
            </a:r>
            <a:r>
              <a:rPr lang="en-US" sz="2400" b="1" dirty="0"/>
              <a:t>dispersion/spread</a:t>
            </a:r>
            <a:r>
              <a:rPr lang="en-US" sz="2400" dirty="0"/>
              <a:t>.</a:t>
            </a:r>
          </a:p>
          <a:p>
            <a:r>
              <a:rPr lang="en-US" sz="2400" dirty="0"/>
              <a:t>Measures of dispersion/spread</a:t>
            </a:r>
          </a:p>
          <a:p>
            <a:pPr lvl="1"/>
            <a:r>
              <a:rPr lang="en-US" dirty="0"/>
              <a:t>0 indicates all the observations are identical</a:t>
            </a:r>
          </a:p>
          <a:p>
            <a:pPr lvl="1"/>
            <a:r>
              <a:rPr lang="en-US" dirty="0"/>
              <a:t>Increases as the observations become more diverse</a:t>
            </a:r>
          </a:p>
          <a:p>
            <a:r>
              <a:rPr lang="en-US" sz="2400" dirty="0"/>
              <a:t>The </a:t>
            </a:r>
            <a:r>
              <a:rPr lang="en-US" sz="2400" b="1" dirty="0"/>
              <a:t>range</a:t>
            </a:r>
            <a:r>
              <a:rPr lang="en-US" sz="2400" dirty="0"/>
              <a:t> is the simplest measure.</a:t>
            </a:r>
          </a:p>
          <a:p>
            <a:pPr lvl="1"/>
            <a:r>
              <a:rPr lang="en-US" dirty="0"/>
              <a:t>Range = Max – Min</a:t>
            </a:r>
          </a:p>
          <a:p>
            <a:pPr lvl="1"/>
            <a:r>
              <a:rPr lang="en-US" dirty="0"/>
              <a:t>Not good because it focuses solely on extreme observations</a:t>
            </a:r>
          </a:p>
        </p:txBody>
      </p:sp>
    </p:spTree>
    <p:extLst>
      <p:ext uri="{BB962C8B-B14F-4D97-AF65-F5344CB8AC3E}">
        <p14:creationId xmlns:p14="http://schemas.microsoft.com/office/powerpoint/2010/main" val="589786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ackground with a tape measure">
            <a:extLst>
              <a:ext uri="{FF2B5EF4-FFF2-40B4-BE49-F238E27FC236}">
                <a16:creationId xmlns:a16="http://schemas.microsoft.com/office/drawing/2014/main" id="{8F429866-8AB0-A1F1-4C6E-36554EE9315E}"/>
              </a:ext>
            </a:extLst>
          </p:cNvPr>
          <p:cNvPicPr>
            <a:picLocks noChangeAspect="1"/>
          </p:cNvPicPr>
          <p:nvPr/>
        </p:nvPicPr>
        <p:blipFill rotWithShape="1">
          <a:blip r:embed="rId2"/>
          <a:srcRect l="31338" r="16003"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A3BCD-CAFC-5A90-0D36-11403B66D2FC}"/>
              </a:ext>
            </a:extLst>
          </p:cNvPr>
          <p:cNvSpPr>
            <a:spLocks noGrp="1"/>
          </p:cNvSpPr>
          <p:nvPr>
            <p:ph type="title"/>
          </p:nvPr>
        </p:nvSpPr>
        <p:spPr>
          <a:xfrm>
            <a:off x="6115317" y="405685"/>
            <a:ext cx="5464968" cy="1559301"/>
          </a:xfrm>
        </p:spPr>
        <p:txBody>
          <a:bodyPr>
            <a:normAutofit/>
          </a:bodyPr>
          <a:lstStyle/>
          <a:p>
            <a:r>
              <a:rPr lang="en-US" sz="4000"/>
              <a:t>Measures of Spread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300343-27CB-9C37-8E5D-C423E8574A63}"/>
                  </a:ext>
                </a:extLst>
              </p:cNvPr>
              <p:cNvSpPr>
                <a:spLocks noGrp="1"/>
              </p:cNvSpPr>
              <p:nvPr>
                <p:ph idx="1"/>
              </p:nvPr>
            </p:nvSpPr>
            <p:spPr>
              <a:xfrm>
                <a:off x="5497285" y="2370671"/>
                <a:ext cx="6596743" cy="4487329"/>
              </a:xfrm>
            </p:spPr>
            <p:txBody>
              <a:bodyPr anchor="ctr">
                <a:normAutofit/>
              </a:bodyPr>
              <a:lstStyle/>
              <a:p>
                <a:r>
                  <a:rPr lang="en-US" sz="2000" b="1" dirty="0"/>
                  <a:t>Interquartile range (IQR): </a:t>
                </a:r>
                <a:r>
                  <a:rPr lang="en-US" sz="2000" dirty="0"/>
                  <a:t>Difference between the third quartile and the first quartile.</a:t>
                </a:r>
              </a:p>
              <a:p>
                <a:pPr lvl="1"/>
                <a14:m>
                  <m:oMath xmlns:m="http://schemas.openxmlformats.org/officeDocument/2006/math">
                    <m:r>
                      <a:rPr lang="en-US" sz="2000" i="1">
                        <a:latin typeface="Cambria Math" panose="02040503050406030204" pitchFamily="18" charset="0"/>
                      </a:rPr>
                      <m:t>𝐼𝑄𝑅</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1</m:t>
                        </m:r>
                      </m:sub>
                    </m:sSub>
                  </m:oMath>
                </a14:m>
                <a:endParaRPr lang="en-US" sz="2000" dirty="0"/>
              </a:p>
              <a:p>
                <a:pPr lvl="1"/>
                <a:r>
                  <a:rPr lang="en-US" sz="2000" dirty="0"/>
                  <a:t>The range of the middle 50% of the variable</a:t>
                </a:r>
              </a:p>
              <a:p>
                <a:pPr lvl="1"/>
                <a:r>
                  <a:rPr lang="en-US" sz="2000" dirty="0"/>
                  <a:t>Does not depend on the extreme observations</a:t>
                </a:r>
              </a:p>
              <a:p>
                <a:r>
                  <a:rPr lang="en-US" sz="2000" dirty="0"/>
                  <a:t>Neither the range or IQR incorporate all the observations.</a:t>
                </a:r>
              </a:p>
              <a:p>
                <a:r>
                  <a:rPr lang="en-US" sz="2000" dirty="0"/>
                  <a:t>A good measure of dispersion should consider differences of all observations from the mean.</a:t>
                </a:r>
              </a:p>
              <a:p>
                <a:r>
                  <a:rPr lang="en-US" sz="2000" dirty="0"/>
                  <a:t>If we average all the differences from the mean, the positives and negatives will cancel out.</a:t>
                </a:r>
              </a:p>
              <a:p>
                <a:r>
                  <a:rPr lang="en-US" sz="2000" b="1" dirty="0"/>
                  <a:t>Example: -5, 0, 5 sum is 0 and mean is 0</a:t>
                </a:r>
              </a:p>
              <a:p>
                <a:r>
                  <a:rPr lang="en-US" sz="2000" b="1" dirty="0"/>
                  <a:t>((-5 – 0) + (0 – 0) + (5 – 0)) / 3 = 0</a:t>
                </a:r>
                <a:endParaRPr lang="en-US" sz="2000" dirty="0"/>
              </a:p>
              <a:p>
                <a:endParaRPr lang="en-US" sz="2000" dirty="0"/>
              </a:p>
            </p:txBody>
          </p:sp>
        </mc:Choice>
        <mc:Fallback>
          <p:sp>
            <p:nvSpPr>
              <p:cNvPr id="3" name="Content Placeholder 2">
                <a:extLst>
                  <a:ext uri="{FF2B5EF4-FFF2-40B4-BE49-F238E27FC236}">
                    <a16:creationId xmlns:a16="http://schemas.microsoft.com/office/drawing/2014/main" id="{C3300343-27CB-9C37-8E5D-C423E8574A63}"/>
                  </a:ext>
                </a:extLst>
              </p:cNvPr>
              <p:cNvSpPr>
                <a:spLocks noGrp="1" noRot="1" noChangeAspect="1" noMove="1" noResize="1" noEditPoints="1" noAdjustHandles="1" noChangeArrowheads="1" noChangeShapeType="1" noTextEdit="1"/>
              </p:cNvSpPr>
              <p:nvPr>
                <p:ph idx="1"/>
              </p:nvPr>
            </p:nvSpPr>
            <p:spPr>
              <a:xfrm>
                <a:off x="5497285" y="2370671"/>
                <a:ext cx="6596743" cy="4487329"/>
              </a:xfrm>
              <a:blipFill>
                <a:blip r:embed="rId3"/>
                <a:stretch>
                  <a:fillRect l="-832" t="-2853"/>
                </a:stretch>
              </a:blipFill>
            </p:spPr>
            <p:txBody>
              <a:bodyPr/>
              <a:lstStyle/>
              <a:p>
                <a:r>
                  <a:rPr lang="en-US">
                    <a:noFill/>
                  </a:rPr>
                  <a:t> </a:t>
                </a:r>
              </a:p>
            </p:txBody>
          </p:sp>
        </mc:Fallback>
      </mc:AlternateContent>
    </p:spTree>
    <p:extLst>
      <p:ext uri="{BB962C8B-B14F-4D97-AF65-F5344CB8AC3E}">
        <p14:creationId xmlns:p14="http://schemas.microsoft.com/office/powerpoint/2010/main" val="377781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9538BD7D-D5A8-508D-7004-DA3D6C813E39}"/>
              </a:ext>
            </a:extLst>
          </p:cNvPr>
          <p:cNvPicPr>
            <a:picLocks noChangeAspect="1"/>
          </p:cNvPicPr>
          <p:nvPr/>
        </p:nvPicPr>
        <p:blipFill rotWithShape="1">
          <a:blip r:embed="rId3"/>
          <a:srcRect l="8389" r="38952"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28CF4-4742-6A18-0735-CFB02634D3ED}"/>
              </a:ext>
            </a:extLst>
          </p:cNvPr>
          <p:cNvSpPr>
            <a:spLocks noGrp="1"/>
          </p:cNvSpPr>
          <p:nvPr>
            <p:ph type="title"/>
          </p:nvPr>
        </p:nvSpPr>
        <p:spPr>
          <a:xfrm>
            <a:off x="6115317" y="405685"/>
            <a:ext cx="5464968" cy="1559301"/>
          </a:xfrm>
        </p:spPr>
        <p:txBody>
          <a:bodyPr>
            <a:normAutofit/>
          </a:bodyPr>
          <a:lstStyle/>
          <a:p>
            <a:r>
              <a:rPr lang="en-US" sz="4000"/>
              <a:t>Data Collection</a:t>
            </a:r>
          </a:p>
        </p:txBody>
      </p:sp>
      <p:sp>
        <p:nvSpPr>
          <p:cNvPr id="3" name="Content Placeholder 2">
            <a:extLst>
              <a:ext uri="{FF2B5EF4-FFF2-40B4-BE49-F238E27FC236}">
                <a16:creationId xmlns:a16="http://schemas.microsoft.com/office/drawing/2014/main" id="{EFEB337B-2CC3-6ADE-32AE-56C24A5A88E2}"/>
              </a:ext>
            </a:extLst>
          </p:cNvPr>
          <p:cNvSpPr>
            <a:spLocks noGrp="1"/>
          </p:cNvSpPr>
          <p:nvPr>
            <p:ph idx="1"/>
          </p:nvPr>
        </p:nvSpPr>
        <p:spPr>
          <a:xfrm>
            <a:off x="5503603" y="1867711"/>
            <a:ext cx="6597606" cy="4912468"/>
          </a:xfrm>
        </p:spPr>
        <p:txBody>
          <a:bodyPr anchor="ctr">
            <a:normAutofit lnSpcReduction="10000"/>
          </a:bodyPr>
          <a:lstStyle/>
          <a:p>
            <a:r>
              <a:rPr lang="en-US" sz="2000" dirty="0"/>
              <a:t>Statistics and Data Science</a:t>
            </a:r>
          </a:p>
          <a:p>
            <a:pPr lvl="1"/>
            <a:r>
              <a:rPr lang="en-US" sz="2000" dirty="0"/>
              <a:t>Statistics provides techniques for collecting, preparing, analyzing, interpreting and presenting data. </a:t>
            </a:r>
          </a:p>
          <a:p>
            <a:pPr lvl="1"/>
            <a:r>
              <a:rPr lang="en-US" sz="2000" dirty="0"/>
              <a:t>Data science relies on statistics to make data driven decisions and solve problems. </a:t>
            </a:r>
          </a:p>
          <a:p>
            <a:r>
              <a:rPr lang="en-US" sz="2000" dirty="0"/>
              <a:t>How?</a:t>
            </a:r>
          </a:p>
          <a:p>
            <a:pPr lvl="1"/>
            <a:r>
              <a:rPr lang="en-US" sz="2000" b="1" dirty="0"/>
              <a:t>Sampling:</a:t>
            </a:r>
            <a:r>
              <a:rPr lang="en-US" sz="2000" dirty="0"/>
              <a:t> collect data efficiently and effectively, reduce bias.</a:t>
            </a:r>
          </a:p>
          <a:p>
            <a:pPr lvl="1"/>
            <a:r>
              <a:rPr lang="en-US" sz="2000" b="1" dirty="0"/>
              <a:t>Descriptive statistics:</a:t>
            </a:r>
            <a:r>
              <a:rPr lang="en-US" sz="2000" dirty="0"/>
              <a:t> Explore the observed data </a:t>
            </a:r>
            <a:r>
              <a:rPr lang="en-US" sz="2000" dirty="0">
                <a:sym typeface="Wingdings" panose="05000000000000000000" pitchFamily="2" charset="2"/>
              </a:rPr>
              <a:t></a:t>
            </a:r>
            <a:r>
              <a:rPr lang="en-US" sz="2000" dirty="0"/>
              <a:t> visualizations/numerical summaries.</a:t>
            </a:r>
          </a:p>
          <a:p>
            <a:pPr lvl="1"/>
            <a:r>
              <a:rPr lang="en-US" sz="2000" b="1" dirty="0"/>
              <a:t>Inferential statistics:</a:t>
            </a:r>
            <a:r>
              <a:rPr lang="en-US" sz="2000" dirty="0"/>
              <a:t> Allow for conclusions to be drawn about the population from the observed sample of data by using probability as the foundation.</a:t>
            </a:r>
          </a:p>
          <a:p>
            <a:pPr lvl="1"/>
            <a:r>
              <a:rPr lang="en-US" sz="2000" b="1" dirty="0"/>
              <a:t>Understanding the statistical techniques:</a:t>
            </a:r>
            <a:r>
              <a:rPr lang="en-US" sz="2000" dirty="0"/>
              <a:t> Ensure results are appropriately interpreted and communicated.</a:t>
            </a:r>
          </a:p>
        </p:txBody>
      </p:sp>
    </p:spTree>
    <p:extLst>
      <p:ext uri="{BB962C8B-B14F-4D97-AF65-F5344CB8AC3E}">
        <p14:creationId xmlns:p14="http://schemas.microsoft.com/office/powerpoint/2010/main" val="265811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A3BCD-CAFC-5A90-0D36-11403B66D2FC}"/>
              </a:ext>
            </a:extLst>
          </p:cNvPr>
          <p:cNvSpPr>
            <a:spLocks noGrp="1"/>
          </p:cNvSpPr>
          <p:nvPr>
            <p:ph type="title"/>
          </p:nvPr>
        </p:nvSpPr>
        <p:spPr>
          <a:xfrm>
            <a:off x="6513788" y="365125"/>
            <a:ext cx="4840010" cy="1807305"/>
          </a:xfrm>
        </p:spPr>
        <p:txBody>
          <a:bodyPr>
            <a:normAutofit/>
          </a:bodyPr>
          <a:lstStyle/>
          <a:p>
            <a:r>
              <a:rPr lang="en-US" dirty="0"/>
              <a:t>Measures of Spread</a:t>
            </a:r>
          </a:p>
        </p:txBody>
      </p:sp>
      <p:pic>
        <p:nvPicPr>
          <p:cNvPr id="5" name="Picture 4" descr="Close-up photo of wooden rulers">
            <a:extLst>
              <a:ext uri="{FF2B5EF4-FFF2-40B4-BE49-F238E27FC236}">
                <a16:creationId xmlns:a16="http://schemas.microsoft.com/office/drawing/2014/main" id="{F7A47C36-7BDF-790B-41C4-4ADA7D777B43}"/>
              </a:ext>
            </a:extLst>
          </p:cNvPr>
          <p:cNvPicPr>
            <a:picLocks noChangeAspect="1"/>
          </p:cNvPicPr>
          <p:nvPr/>
        </p:nvPicPr>
        <p:blipFill rotWithShape="1">
          <a:blip r:embed="rId2"/>
          <a:srcRect l="22511" r="1059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300343-27CB-9C37-8E5D-C423E8574A63}"/>
                  </a:ext>
                </a:extLst>
              </p:cNvPr>
              <p:cNvSpPr>
                <a:spLocks noGrp="1"/>
              </p:cNvSpPr>
              <p:nvPr>
                <p:ph idx="1"/>
              </p:nvPr>
            </p:nvSpPr>
            <p:spPr>
              <a:xfrm>
                <a:off x="5933935" y="1839686"/>
                <a:ext cx="6116549" cy="5018303"/>
              </a:xfrm>
            </p:spPr>
            <p:txBody>
              <a:bodyPr>
                <a:normAutofit/>
              </a:bodyPr>
              <a:lstStyle/>
              <a:p>
                <a:r>
                  <a:rPr lang="en-US" sz="2400" b="1" dirty="0"/>
                  <a:t>Mean absolute difference (MAD): Average of the absolute differences</a:t>
                </a:r>
                <a:r>
                  <a:rPr lang="en-US" sz="2400" dirty="0"/>
                  <a:t> between the observations and the mean.</a:t>
                </a:r>
              </a:p>
              <a:p>
                <a:r>
                  <a:rPr lang="en-US" sz="2400" dirty="0"/>
                  <a:t>For sample observations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𝑛</m:t>
                        </m:r>
                      </m:sub>
                    </m:sSub>
                  </m:oMath>
                </a14:m>
                <a:r>
                  <a:rPr lang="en-US" sz="2400" dirty="0"/>
                  <a:t>, the </a:t>
                </a:r>
                <a:r>
                  <a:rPr lang="en-US" sz="2400" b="1" dirty="0"/>
                  <a:t>sample MAD</a:t>
                </a:r>
                <a:r>
                  <a:rPr lang="en-US" sz="2400" dirty="0"/>
                  <a:t> is computed as sample </a:t>
                </a:r>
              </a:p>
              <a:p>
                <a:pPr marL="0" indent="0">
                  <a:buNone/>
                </a:pPr>
                <a:r>
                  <a:rPr lang="en-US" sz="2400" dirty="0"/>
                  <a:t>		</a:t>
                </a:r>
                <a:r>
                  <a:rPr lang="en-US" sz="2400" b="1" dirty="0"/>
                  <a:t>MAD = </a:t>
                </a:r>
                <a14:m>
                  <m:oMath xmlns:m="http://schemas.openxmlformats.org/officeDocument/2006/math">
                    <m:f>
                      <m:fPr>
                        <m:ctrlPr>
                          <a:rPr lang="en-US" sz="2400" b="1" i="1">
                            <a:latin typeface="Cambria Math" panose="02040503050406030204" pitchFamily="18" charset="0"/>
                          </a:rPr>
                        </m:ctrlPr>
                      </m:fPr>
                      <m:num>
                        <m:nary>
                          <m:naryPr>
                            <m:chr m:val="∑"/>
                            <m:subHide m:val="on"/>
                            <m:supHide m:val="on"/>
                            <m:ctrlPr>
                              <a:rPr lang="en-US" sz="2400" b="1" i="1">
                                <a:latin typeface="Cambria Math" panose="02040503050406030204" pitchFamily="18" charset="0"/>
                              </a:rPr>
                            </m:ctrlPr>
                          </m:naryPr>
                          <m:sub/>
                          <m:sup/>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r>
                              <a:rPr lang="en-US" sz="2400" b="1" i="1">
                                <a:latin typeface="Cambria Math" panose="02040503050406030204" pitchFamily="18" charset="0"/>
                              </a:rPr>
                              <m:t>−</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𝒙</m:t>
                                </m:r>
                              </m:e>
                            </m:acc>
                            <m:r>
                              <a:rPr lang="en-US" sz="2400" b="1" i="1">
                                <a:latin typeface="Cambria Math" panose="02040503050406030204" pitchFamily="18" charset="0"/>
                              </a:rPr>
                              <m:t>|</m:t>
                            </m:r>
                          </m:e>
                        </m:nary>
                      </m:num>
                      <m:den>
                        <m:r>
                          <a:rPr lang="en-US" sz="2400" b="1" i="1">
                            <a:latin typeface="Cambria Math" panose="02040503050406030204" pitchFamily="18" charset="0"/>
                          </a:rPr>
                          <m:t>𝒏</m:t>
                        </m:r>
                      </m:den>
                    </m:f>
                  </m:oMath>
                </a14:m>
                <a:endParaRPr lang="en-US" sz="2400" b="1" dirty="0"/>
              </a:p>
              <a:p>
                <a:pPr marL="0" indent="0">
                  <a:buNone/>
                </a:pPr>
                <a:r>
                  <a:rPr lang="en-US" sz="2400" dirty="0"/>
                  <a:t>	</a:t>
                </a:r>
                <a:r>
                  <a:rPr lang="en-US" sz="2400" b="1" dirty="0"/>
                  <a:t>(|-5 – 0| + |0 – 0| + |5 – 0|) / 3 = 10/3</a:t>
                </a:r>
                <a:endParaRPr lang="en-US" sz="2400" dirty="0"/>
              </a:p>
              <a:p>
                <a:r>
                  <a:rPr lang="en-US" sz="2400" dirty="0"/>
                  <a:t>For population observations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𝑁</m:t>
                        </m:r>
                      </m:sub>
                    </m:sSub>
                  </m:oMath>
                </a14:m>
                <a:r>
                  <a:rPr lang="en-US" sz="2400" dirty="0"/>
                  <a:t>, the population MAD is computed as population </a:t>
                </a:r>
              </a:p>
              <a:p>
                <a:pPr marL="0" indent="0">
                  <a:buNone/>
                </a:pPr>
                <a:r>
                  <a:rPr lang="en-US" sz="2400" dirty="0"/>
                  <a:t>		</a:t>
                </a:r>
                <a:r>
                  <a:rPr lang="en-US" sz="2400" b="1" dirty="0"/>
                  <a:t>MAD = </a:t>
                </a:r>
                <a14:m>
                  <m:oMath xmlns:m="http://schemas.openxmlformats.org/officeDocument/2006/math">
                    <m:f>
                      <m:fPr>
                        <m:ctrlPr>
                          <a:rPr lang="en-US" sz="2400" b="1" i="1">
                            <a:latin typeface="Cambria Math" panose="02040503050406030204" pitchFamily="18" charset="0"/>
                          </a:rPr>
                        </m:ctrlPr>
                      </m:fPr>
                      <m:num>
                        <m:nary>
                          <m:naryPr>
                            <m:chr m:val="∑"/>
                            <m:subHide m:val="on"/>
                            <m:supHide m:val="on"/>
                            <m:ctrlPr>
                              <a:rPr lang="en-US" sz="2400" b="1" i="1">
                                <a:latin typeface="Cambria Math" panose="02040503050406030204" pitchFamily="18" charset="0"/>
                              </a:rPr>
                            </m:ctrlPr>
                          </m:naryPr>
                          <m:sub/>
                          <m:sup/>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r>
                              <a:rPr lang="en-US" sz="2400" b="1"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𝝁</m:t>
                            </m:r>
                            <m:r>
                              <a:rPr lang="en-US" sz="2400" b="1" i="1">
                                <a:latin typeface="Cambria Math" panose="02040503050406030204" pitchFamily="18" charset="0"/>
                              </a:rPr>
                              <m:t>|</m:t>
                            </m:r>
                          </m:e>
                        </m:nary>
                      </m:num>
                      <m:den>
                        <m:r>
                          <a:rPr lang="en-US" sz="2400" b="1" i="1">
                            <a:latin typeface="Cambria Math" panose="02040503050406030204" pitchFamily="18" charset="0"/>
                          </a:rPr>
                          <m:t>𝑵</m:t>
                        </m:r>
                      </m:den>
                    </m:f>
                  </m:oMath>
                </a14:m>
                <a:endParaRPr lang="en-US" sz="2400" dirty="0"/>
              </a:p>
            </p:txBody>
          </p:sp>
        </mc:Choice>
        <mc:Fallback>
          <p:sp>
            <p:nvSpPr>
              <p:cNvPr id="3" name="Content Placeholder 2">
                <a:extLst>
                  <a:ext uri="{FF2B5EF4-FFF2-40B4-BE49-F238E27FC236}">
                    <a16:creationId xmlns:a16="http://schemas.microsoft.com/office/drawing/2014/main" id="{C3300343-27CB-9C37-8E5D-C423E8574A63}"/>
                  </a:ext>
                </a:extLst>
              </p:cNvPr>
              <p:cNvSpPr>
                <a:spLocks noGrp="1" noRot="1" noChangeAspect="1" noMove="1" noResize="1" noEditPoints="1" noAdjustHandles="1" noChangeArrowheads="1" noChangeShapeType="1" noTextEdit="1"/>
              </p:cNvSpPr>
              <p:nvPr>
                <p:ph idx="1"/>
              </p:nvPr>
            </p:nvSpPr>
            <p:spPr>
              <a:xfrm>
                <a:off x="5933935" y="1839686"/>
                <a:ext cx="6116549" cy="5018303"/>
              </a:xfrm>
              <a:blipFill>
                <a:blip r:embed="rId3"/>
                <a:stretch>
                  <a:fillRect l="-1295" t="-1701" r="-2390"/>
                </a:stretch>
              </a:blipFill>
            </p:spPr>
            <p:txBody>
              <a:bodyPr/>
              <a:lstStyle/>
              <a:p>
                <a:r>
                  <a:rPr lang="en-US">
                    <a:noFill/>
                  </a:rPr>
                  <a:t> </a:t>
                </a:r>
              </a:p>
            </p:txBody>
          </p:sp>
        </mc:Fallback>
      </mc:AlternateContent>
    </p:spTree>
    <p:extLst>
      <p:ext uri="{BB962C8B-B14F-4D97-AF65-F5344CB8AC3E}">
        <p14:creationId xmlns:p14="http://schemas.microsoft.com/office/powerpoint/2010/main" val="398213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3BCD-CAFC-5A90-0D36-11403B66D2FC}"/>
              </a:ext>
            </a:extLst>
          </p:cNvPr>
          <p:cNvSpPr>
            <a:spLocks noGrp="1"/>
          </p:cNvSpPr>
          <p:nvPr>
            <p:ph type="title"/>
          </p:nvPr>
        </p:nvSpPr>
        <p:spPr>
          <a:xfrm>
            <a:off x="6823878" y="360393"/>
            <a:ext cx="4491821" cy="586666"/>
          </a:xfrm>
        </p:spPr>
        <p:txBody>
          <a:bodyPr anchor="b">
            <a:normAutofit/>
          </a:bodyPr>
          <a:lstStyle/>
          <a:p>
            <a:r>
              <a:rPr lang="en-US" sz="3200" dirty="0"/>
              <a:t>Measures of Spread</a:t>
            </a:r>
          </a:p>
        </p:txBody>
      </p:sp>
      <p:pic>
        <p:nvPicPr>
          <p:cNvPr id="5" name="Picture 4" descr="One in a crowd">
            <a:extLst>
              <a:ext uri="{FF2B5EF4-FFF2-40B4-BE49-F238E27FC236}">
                <a16:creationId xmlns:a16="http://schemas.microsoft.com/office/drawing/2014/main" id="{CE4A0CB0-8A4B-FD1E-2444-54D6E7D9721D}"/>
              </a:ext>
            </a:extLst>
          </p:cNvPr>
          <p:cNvPicPr>
            <a:picLocks noChangeAspect="1"/>
          </p:cNvPicPr>
          <p:nvPr/>
        </p:nvPicPr>
        <p:blipFill rotWithShape="1">
          <a:blip r:embed="rId2"/>
          <a:srcRect l="20762" r="12572"/>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3300343-27CB-9C37-8E5D-C423E8574A63}"/>
              </a:ext>
            </a:extLst>
          </p:cNvPr>
          <p:cNvSpPr>
            <a:spLocks noGrp="1"/>
          </p:cNvSpPr>
          <p:nvPr>
            <p:ph idx="1"/>
          </p:nvPr>
        </p:nvSpPr>
        <p:spPr>
          <a:xfrm>
            <a:off x="6172199" y="1175657"/>
            <a:ext cx="5845629" cy="5475514"/>
          </a:xfrm>
        </p:spPr>
        <p:txBody>
          <a:bodyPr anchor="t">
            <a:normAutofit lnSpcReduction="10000"/>
          </a:bodyPr>
          <a:lstStyle/>
          <a:p>
            <a:r>
              <a:rPr lang="en-US" sz="2400" dirty="0"/>
              <a:t>The </a:t>
            </a:r>
            <a:r>
              <a:rPr lang="en-US" sz="2400" b="1" dirty="0"/>
              <a:t>variance</a:t>
            </a:r>
            <a:r>
              <a:rPr lang="en-US" sz="2400" dirty="0"/>
              <a:t> and the </a:t>
            </a:r>
            <a:r>
              <a:rPr lang="en-US" sz="2400" b="1" dirty="0"/>
              <a:t>standard deviation</a:t>
            </a:r>
            <a:r>
              <a:rPr lang="en-US" sz="2400" dirty="0"/>
              <a:t> are the two most widely used </a:t>
            </a:r>
            <a:r>
              <a:rPr lang="en-US" sz="2400" b="1" dirty="0"/>
              <a:t>measures of dispersion</a:t>
            </a:r>
            <a:r>
              <a:rPr lang="en-US" sz="2400" dirty="0"/>
              <a:t>.</a:t>
            </a:r>
          </a:p>
          <a:p>
            <a:pPr lvl="1"/>
            <a:r>
              <a:rPr lang="en-US" dirty="0"/>
              <a:t>Compute the </a:t>
            </a:r>
            <a:r>
              <a:rPr lang="en-US" b="1" dirty="0"/>
              <a:t>average of the squared differences</a:t>
            </a:r>
          </a:p>
          <a:p>
            <a:pPr lvl="1"/>
            <a:r>
              <a:rPr lang="en-US" dirty="0"/>
              <a:t>The squaring of the differences </a:t>
            </a:r>
            <a:r>
              <a:rPr lang="en-US" b="1" dirty="0"/>
              <a:t>emphasizes larger differences</a:t>
            </a:r>
          </a:p>
          <a:p>
            <a:r>
              <a:rPr lang="en-US" sz="2400" dirty="0"/>
              <a:t>The </a:t>
            </a:r>
            <a:r>
              <a:rPr lang="en-US" sz="2400" b="1" dirty="0"/>
              <a:t>variance </a:t>
            </a:r>
            <a:r>
              <a:rPr lang="en-US" sz="2400" dirty="0"/>
              <a:t>is defined as the </a:t>
            </a:r>
            <a:r>
              <a:rPr lang="en-US" sz="2400" b="1" dirty="0"/>
              <a:t>average of the squared differences</a:t>
            </a:r>
            <a:r>
              <a:rPr lang="en-US" sz="2400" dirty="0"/>
              <a:t> between the </a:t>
            </a:r>
            <a:r>
              <a:rPr lang="en-US" sz="2400" b="1" dirty="0"/>
              <a:t>observations </a:t>
            </a:r>
            <a:r>
              <a:rPr lang="en-US" sz="2400" dirty="0"/>
              <a:t>and the</a:t>
            </a:r>
            <a:r>
              <a:rPr lang="en-US" sz="2400" b="1" dirty="0"/>
              <a:t> mean</a:t>
            </a:r>
            <a:r>
              <a:rPr lang="en-US" sz="2400" dirty="0"/>
              <a:t>.</a:t>
            </a:r>
          </a:p>
          <a:p>
            <a:r>
              <a:rPr lang="en-US" sz="2400" dirty="0"/>
              <a:t>Whatever the units of original variable, the variance has squared units. </a:t>
            </a:r>
          </a:p>
          <a:p>
            <a:r>
              <a:rPr lang="en-US" sz="2400" dirty="0"/>
              <a:t>To return to the original units, we take the </a:t>
            </a:r>
            <a:r>
              <a:rPr lang="en-US" sz="2400" b="1" dirty="0"/>
              <a:t>positive square root of the variance </a:t>
            </a:r>
            <a:r>
              <a:rPr lang="en-US" sz="2400" dirty="0"/>
              <a:t>which gives the </a:t>
            </a:r>
            <a:r>
              <a:rPr lang="en-US" sz="2400" b="1" dirty="0"/>
              <a:t>standard deviation</a:t>
            </a:r>
            <a:r>
              <a:rPr lang="en-US" sz="2400" dirty="0"/>
              <a:t>.</a:t>
            </a:r>
          </a:p>
        </p:txBody>
      </p:sp>
    </p:spTree>
    <p:extLst>
      <p:ext uri="{BB962C8B-B14F-4D97-AF65-F5344CB8AC3E}">
        <p14:creationId xmlns:p14="http://schemas.microsoft.com/office/powerpoint/2010/main" val="382748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3DB4F-02F9-2EC7-31E3-6D79163EAFDE}"/>
              </a:ext>
            </a:extLst>
          </p:cNvPr>
          <p:cNvSpPr>
            <a:spLocks noGrp="1"/>
          </p:cNvSpPr>
          <p:nvPr>
            <p:ph type="title"/>
          </p:nvPr>
        </p:nvSpPr>
        <p:spPr>
          <a:xfrm>
            <a:off x="6345024" y="381001"/>
            <a:ext cx="4943461" cy="957942"/>
          </a:xfrm>
        </p:spPr>
        <p:txBody>
          <a:bodyPr anchor="ctr">
            <a:normAutofit/>
          </a:bodyPr>
          <a:lstStyle/>
          <a:p>
            <a:r>
              <a:rPr lang="en-US" sz="4000" dirty="0"/>
              <a:t>Measures of Spread</a:t>
            </a:r>
          </a:p>
        </p:txBody>
      </p:sp>
      <p:pic>
        <p:nvPicPr>
          <p:cNvPr id="5" name="Picture 4" descr="Dandelion seeds blowing in the wind">
            <a:extLst>
              <a:ext uri="{FF2B5EF4-FFF2-40B4-BE49-F238E27FC236}">
                <a16:creationId xmlns:a16="http://schemas.microsoft.com/office/drawing/2014/main" id="{2A25D380-1608-B411-C445-458A4049FB38}"/>
              </a:ext>
            </a:extLst>
          </p:cNvPr>
          <p:cNvPicPr>
            <a:picLocks noChangeAspect="1"/>
          </p:cNvPicPr>
          <p:nvPr/>
        </p:nvPicPr>
        <p:blipFill rotWithShape="1">
          <a:blip r:embed="rId2"/>
          <a:srcRect l="35070" r="5595" b="-2"/>
          <a:stretch/>
        </p:blipFill>
        <p:spPr>
          <a:xfrm>
            <a:off x="-1" y="-2"/>
            <a:ext cx="6096001" cy="6858002"/>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52D318-5B43-C99D-EBE6-3D6D1127A6F8}"/>
                  </a:ext>
                </a:extLst>
              </p:cNvPr>
              <p:cNvSpPr>
                <a:spLocks noGrp="1"/>
              </p:cNvSpPr>
              <p:nvPr>
                <p:ph idx="1"/>
              </p:nvPr>
            </p:nvSpPr>
            <p:spPr>
              <a:xfrm>
                <a:off x="6204856" y="1469571"/>
                <a:ext cx="5617029" cy="5388429"/>
              </a:xfrm>
            </p:spPr>
            <p:txBody>
              <a:bodyPr anchor="ctr">
                <a:normAutofit/>
              </a:bodyPr>
              <a:lstStyle/>
              <a:p>
                <a:r>
                  <a:rPr lang="en-US" sz="2000" dirty="0"/>
                  <a:t>For sample observations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2</m:t>
                        </m:r>
                      </m:sub>
                    </m:sSub>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m:t>
                    </m:r>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𝑥</m:t>
                        </m:r>
                      </m:e>
                      <m:sub>
                        <m:r>
                          <a:rPr lang="en-US" sz="2000" b="0" i="1">
                            <a:latin typeface="Cambria Math" panose="02040503050406030204" pitchFamily="18" charset="0"/>
                            <a:ea typeface="Cambria Math" panose="02040503050406030204" pitchFamily="18" charset="0"/>
                          </a:rPr>
                          <m:t>𝑛</m:t>
                        </m:r>
                      </m:sub>
                    </m:sSub>
                  </m:oMath>
                </a14:m>
                <a:r>
                  <a:rPr lang="en-US" sz="2000" dirty="0"/>
                  <a:t>, the sample variance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oMath>
                </a14:m>
                <a:r>
                  <a:rPr lang="en-US" sz="2000" dirty="0"/>
                  <a:t> and standard deviation </a:t>
                </a:r>
                <a14:m>
                  <m:oMath xmlns:m="http://schemas.openxmlformats.org/officeDocument/2006/math">
                    <m:r>
                      <a:rPr lang="en-US" sz="2000" b="0" i="1">
                        <a:latin typeface="Cambria Math" panose="02040503050406030204" pitchFamily="18" charset="0"/>
                      </a:rPr>
                      <m:t>𝑠</m:t>
                    </m:r>
                  </m:oMath>
                </a14:m>
                <a:r>
                  <a:rPr lang="en-US" sz="2000" dirty="0"/>
                  <a:t> are:</a:t>
                </a:r>
              </a:p>
              <a:p>
                <a:pPr lvl="1"/>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d>
                              </m:e>
                              <m:sup>
                                <m:r>
                                  <a:rPr lang="en-US" sz="2000" i="1">
                                    <a:latin typeface="Cambria Math" panose="02040503050406030204" pitchFamily="18" charset="0"/>
                                  </a:rPr>
                                  <m:t>2</m:t>
                                </m:r>
                              </m:sup>
                            </m:sSup>
                          </m:e>
                        </m:nary>
                      </m:num>
                      <m:den>
                        <m:r>
                          <a:rPr lang="en-US" sz="2000" i="1">
                            <a:latin typeface="Cambria Math" panose="02040503050406030204" pitchFamily="18" charset="0"/>
                          </a:rPr>
                          <m:t>𝑛</m:t>
                        </m:r>
                        <m:r>
                          <a:rPr lang="en-US" sz="2000" i="1">
                            <a:latin typeface="Cambria Math" panose="02040503050406030204" pitchFamily="18" charset="0"/>
                          </a:rPr>
                          <m:t>−1</m:t>
                        </m:r>
                      </m:den>
                    </m:f>
                  </m:oMath>
                </a14:m>
                <a:endParaRPr lang="en-US" sz="2000" dirty="0"/>
              </a:p>
              <a:p>
                <a:pPr lvl="1"/>
                <a14:m>
                  <m:oMath xmlns:m="http://schemas.openxmlformats.org/officeDocument/2006/math">
                    <m:r>
                      <a:rPr lang="en-US" sz="2000" b="0" i="1">
                        <a:latin typeface="Cambria Math" panose="02040503050406030204" pitchFamily="18" charset="0"/>
                      </a:rPr>
                      <m:t>𝑠</m:t>
                    </m:r>
                    <m:r>
                      <a:rPr lang="en-US" sz="2000" b="0" i="1">
                        <a:latin typeface="Cambria Math" panose="02040503050406030204" pitchFamily="18" charset="0"/>
                      </a:rPr>
                      <m:t>=</m:t>
                    </m:r>
                    <m:rad>
                      <m:radPr>
                        <m:degHide m:val="on"/>
                        <m:ctrlPr>
                          <a:rPr lang="en-US" sz="2000" b="0" i="1">
                            <a:latin typeface="Cambria Math" panose="02040503050406030204" pitchFamily="18" charset="0"/>
                          </a:rPr>
                        </m:ctrlPr>
                      </m:radPr>
                      <m:deg/>
                      <m:e>
                        <m:sSup>
                          <m:sSupPr>
                            <m:ctrlPr>
                              <a:rPr lang="en-US" sz="2000" b="0" i="1">
                                <a:latin typeface="Cambria Math" panose="02040503050406030204" pitchFamily="18" charset="0"/>
                              </a:rPr>
                            </m:ctrlPr>
                          </m:sSupPr>
                          <m:e>
                            <m:r>
                              <a:rPr lang="en-US" sz="2000" b="0" i="1">
                                <a:latin typeface="Cambria Math" panose="02040503050406030204" pitchFamily="18" charset="0"/>
                              </a:rPr>
                              <m:t>𝑠</m:t>
                            </m:r>
                          </m:e>
                          <m:sup>
                            <m:r>
                              <a:rPr lang="en-US" sz="2000" b="0" i="1">
                                <a:latin typeface="Cambria Math" panose="02040503050406030204" pitchFamily="18" charset="0"/>
                              </a:rPr>
                              <m:t>2</m:t>
                            </m:r>
                          </m:sup>
                        </m:sSup>
                      </m:e>
                    </m:rad>
                  </m:oMath>
                </a14:m>
                <a:endParaRPr lang="en-US" sz="2000" dirty="0"/>
              </a:p>
              <a:p>
                <a:r>
                  <a:rPr lang="en-US" sz="2000" dirty="0"/>
                  <a:t>For population observations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a:latin typeface="Cambria Math" panose="02040503050406030204" pitchFamily="18" charset="0"/>
                            <a:ea typeface="Cambria Math" panose="02040503050406030204" pitchFamily="18" charset="0"/>
                          </a:rPr>
                          <m:t>𝑁</m:t>
                        </m:r>
                      </m:sub>
                    </m:sSub>
                  </m:oMath>
                </a14:m>
                <a:r>
                  <a:rPr lang="en-US" sz="2000" dirty="0"/>
                  <a:t>, the population variance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oMath>
                </a14:m>
                <a:r>
                  <a:rPr lang="en-US" sz="2000" dirty="0"/>
                  <a:t> and standard deviation </a:t>
                </a:r>
                <a14:m>
                  <m:oMath xmlns:m="http://schemas.openxmlformats.org/officeDocument/2006/math">
                    <m:r>
                      <a:rPr lang="en-US" sz="2000" i="1">
                        <a:latin typeface="Cambria Math" panose="02040503050406030204" pitchFamily="18" charset="0"/>
                        <a:ea typeface="Cambria Math" panose="02040503050406030204" pitchFamily="18" charset="0"/>
                      </a:rPr>
                      <m:t>𝜎</m:t>
                    </m:r>
                  </m:oMath>
                </a14:m>
                <a:r>
                  <a:rPr lang="en-US" sz="2000" dirty="0"/>
                  <a:t> are:</a:t>
                </a:r>
              </a:p>
              <a:p>
                <a:pPr lvl="1"/>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e>
                                </m:d>
                              </m:e>
                              <m:sup>
                                <m:r>
                                  <a:rPr lang="en-US" sz="2000" i="1">
                                    <a:latin typeface="Cambria Math" panose="02040503050406030204" pitchFamily="18" charset="0"/>
                                  </a:rPr>
                                  <m:t>2</m:t>
                                </m:r>
                              </m:sup>
                            </m:sSup>
                          </m:e>
                        </m:nary>
                      </m:num>
                      <m:den>
                        <m:r>
                          <a:rPr lang="en-US" sz="2000" i="1">
                            <a:latin typeface="Cambria Math" panose="02040503050406030204" pitchFamily="18" charset="0"/>
                          </a:rPr>
                          <m:t>𝑁</m:t>
                        </m:r>
                      </m:den>
                    </m:f>
                  </m:oMath>
                </a14:m>
                <a:endParaRPr lang="en-US" sz="2000" dirty="0"/>
              </a:p>
              <a:p>
                <a:pPr lvl="1"/>
                <a14:m>
                  <m:oMath xmlns:m="http://schemas.openxmlformats.org/officeDocument/2006/math">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e>
                    </m:rad>
                  </m:oMath>
                </a14:m>
                <a:endParaRPr lang="en-US" sz="2000" dirty="0"/>
              </a:p>
              <a:p>
                <a:r>
                  <a:rPr lang="en-US" sz="2000" dirty="0"/>
                  <a:t>The sample variance uses </a:t>
                </a:r>
                <a:r>
                  <a:rPr lang="en-US" sz="2000" i="1" dirty="0"/>
                  <a:t>n-1</a:t>
                </a:r>
                <a:r>
                  <a:rPr lang="en-US" sz="2000" dirty="0"/>
                  <a:t> rather than </a:t>
                </a:r>
                <a:r>
                  <a:rPr lang="en-US" sz="2000" i="1" dirty="0"/>
                  <a:t>n</a:t>
                </a:r>
                <a:r>
                  <a:rPr lang="en-US" sz="2000" dirty="0"/>
                  <a:t> in the denominator to ensure the sample variance is an unbiased estimator.</a:t>
                </a:r>
              </a:p>
              <a:p>
                <a:endParaRPr lang="en-US" sz="2000" dirty="0"/>
              </a:p>
            </p:txBody>
          </p:sp>
        </mc:Choice>
        <mc:Fallback>
          <p:sp>
            <p:nvSpPr>
              <p:cNvPr id="3" name="Content Placeholder 2">
                <a:extLst>
                  <a:ext uri="{FF2B5EF4-FFF2-40B4-BE49-F238E27FC236}">
                    <a16:creationId xmlns:a16="http://schemas.microsoft.com/office/drawing/2014/main" id="{5852D318-5B43-C99D-EBE6-3D6D1127A6F8}"/>
                  </a:ext>
                </a:extLst>
              </p:cNvPr>
              <p:cNvSpPr>
                <a:spLocks noGrp="1" noRot="1" noChangeAspect="1" noMove="1" noResize="1" noEditPoints="1" noAdjustHandles="1" noChangeArrowheads="1" noChangeShapeType="1" noTextEdit="1"/>
              </p:cNvSpPr>
              <p:nvPr>
                <p:ph idx="1"/>
              </p:nvPr>
            </p:nvSpPr>
            <p:spPr>
              <a:xfrm>
                <a:off x="6204856" y="1469571"/>
                <a:ext cx="5617029" cy="5388429"/>
              </a:xfrm>
              <a:blipFill>
                <a:blip r:embed="rId3"/>
                <a:stretch>
                  <a:fillRect l="-977" r="-1194"/>
                </a:stretch>
              </a:blipFill>
            </p:spPr>
            <p:txBody>
              <a:bodyPr/>
              <a:lstStyle/>
              <a:p>
                <a:r>
                  <a:rPr lang="en-US">
                    <a:noFill/>
                  </a:rPr>
                  <a:t> </a:t>
                </a:r>
              </a:p>
            </p:txBody>
          </p:sp>
        </mc:Fallback>
      </mc:AlternateContent>
    </p:spTree>
    <p:extLst>
      <p:ext uri="{BB962C8B-B14F-4D97-AF65-F5344CB8AC3E}">
        <p14:creationId xmlns:p14="http://schemas.microsoft.com/office/powerpoint/2010/main" val="30453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602162-E666-05DA-6D6C-D1975C7811DB}"/>
              </a:ext>
            </a:extLst>
          </p:cNvPr>
          <p:cNvSpPr txBox="1">
            <a:spLocks/>
          </p:cNvSpPr>
          <p:nvPr/>
        </p:nvSpPr>
        <p:spPr>
          <a:xfrm>
            <a:off x="457200" y="82134"/>
            <a:ext cx="11430000" cy="7199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a:solidFill>
                  <a:srgbClr val="1F4984"/>
                </a:solidFill>
                <a:latin typeface="Helvetica"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292929"/>
                </a:solidFill>
                <a:effectLst/>
                <a:uLnTx/>
                <a:uFillTx/>
                <a:latin typeface="sohne"/>
                <a:ea typeface="+mj-ea"/>
                <a:cs typeface="+mj-cs"/>
                <a:hlinkClick r:id="rId2"/>
              </a:rPr>
              <a:t>A visual interpretation of the standard deviation</a:t>
            </a:r>
            <a:endParaRPr kumimoji="0" lang="en-US" sz="4000" b="0" i="0" u="none" strike="noStrike" kern="1200" cap="none" spc="0" normalizeH="0" baseline="0" noProof="0" dirty="0">
              <a:ln>
                <a:noFill/>
              </a:ln>
              <a:solidFill>
                <a:srgbClr val="1F4984"/>
              </a:solidFill>
              <a:effectLst/>
              <a:uLnTx/>
              <a:uFillTx/>
              <a:latin typeface="Helvetica" pitchFamily="34" charset="0"/>
              <a:ea typeface="+mj-ea"/>
              <a:cs typeface="+mj-cs"/>
            </a:endParaRPr>
          </a:p>
        </p:txBody>
      </p:sp>
      <p:pic>
        <p:nvPicPr>
          <p:cNvPr id="9" name="Content Placeholder 4">
            <a:extLst>
              <a:ext uri="{FF2B5EF4-FFF2-40B4-BE49-F238E27FC236}">
                <a16:creationId xmlns:a16="http://schemas.microsoft.com/office/drawing/2014/main" id="{03752F59-94B8-EC7F-5DDC-286267DA46BD}"/>
              </a:ext>
            </a:extLst>
          </p:cNvPr>
          <p:cNvPicPr>
            <a:picLocks noChangeAspect="1"/>
          </p:cNvPicPr>
          <p:nvPr/>
        </p:nvPicPr>
        <p:blipFill>
          <a:blip r:embed="rId3"/>
          <a:stretch>
            <a:fillRect/>
          </a:stretch>
        </p:blipFill>
        <p:spPr>
          <a:xfrm>
            <a:off x="342899" y="1051312"/>
            <a:ext cx="5918567" cy="4017993"/>
          </a:xfrm>
          <a:prstGeom prst="rect">
            <a:avLst/>
          </a:prstGeom>
        </p:spPr>
      </p:pic>
      <p:pic>
        <p:nvPicPr>
          <p:cNvPr id="10" name="Picture 9">
            <a:extLst>
              <a:ext uri="{FF2B5EF4-FFF2-40B4-BE49-F238E27FC236}">
                <a16:creationId xmlns:a16="http://schemas.microsoft.com/office/drawing/2014/main" id="{83BE6C50-5811-DDDF-988C-BF3F0833A443}"/>
              </a:ext>
            </a:extLst>
          </p:cNvPr>
          <p:cNvPicPr>
            <a:picLocks noChangeAspect="1"/>
          </p:cNvPicPr>
          <p:nvPr/>
        </p:nvPicPr>
        <p:blipFill>
          <a:blip r:embed="rId4"/>
          <a:stretch>
            <a:fillRect/>
          </a:stretch>
        </p:blipFill>
        <p:spPr>
          <a:xfrm>
            <a:off x="342900" y="4953000"/>
            <a:ext cx="9231522" cy="1630362"/>
          </a:xfrm>
          <a:prstGeom prst="rect">
            <a:avLst/>
          </a:prstGeom>
        </p:spPr>
      </p:pic>
      <p:pic>
        <p:nvPicPr>
          <p:cNvPr id="11" name="Picture 10">
            <a:extLst>
              <a:ext uri="{FF2B5EF4-FFF2-40B4-BE49-F238E27FC236}">
                <a16:creationId xmlns:a16="http://schemas.microsoft.com/office/drawing/2014/main" id="{A267FD82-9E89-21F6-743D-1E34D02A3918}"/>
              </a:ext>
            </a:extLst>
          </p:cNvPr>
          <p:cNvPicPr>
            <a:picLocks noChangeAspect="1"/>
          </p:cNvPicPr>
          <p:nvPr/>
        </p:nvPicPr>
        <p:blipFill>
          <a:blip r:embed="rId5"/>
          <a:stretch>
            <a:fillRect/>
          </a:stretch>
        </p:blipFill>
        <p:spPr>
          <a:xfrm>
            <a:off x="7026441" y="1069294"/>
            <a:ext cx="4411579" cy="3982027"/>
          </a:xfrm>
          <a:prstGeom prst="rect">
            <a:avLst/>
          </a:prstGeom>
        </p:spPr>
      </p:pic>
    </p:spTree>
    <p:extLst>
      <p:ext uri="{BB962C8B-B14F-4D97-AF65-F5344CB8AC3E}">
        <p14:creationId xmlns:p14="http://schemas.microsoft.com/office/powerpoint/2010/main" val="115859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9D5902-C634-5EC0-6B49-E7A71D9696F9}"/>
              </a:ext>
            </a:extLst>
          </p:cNvPr>
          <p:cNvSpPr txBox="1">
            <a:spLocks/>
          </p:cNvSpPr>
          <p:nvPr/>
        </p:nvSpPr>
        <p:spPr>
          <a:xfrm>
            <a:off x="850232" y="92240"/>
            <a:ext cx="10363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a:solidFill>
                  <a:srgbClr val="1F4984"/>
                </a:solidFill>
                <a:latin typeface="Helvetica"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292929"/>
                </a:solidFill>
                <a:effectLst/>
                <a:uLnTx/>
                <a:uFillTx/>
                <a:latin typeface="sohne"/>
                <a:ea typeface="+mj-ea"/>
                <a:cs typeface="+mj-cs"/>
                <a:hlinkClick r:id="rId2"/>
              </a:rPr>
              <a:t>A visual interpretation of the standard deviation</a:t>
            </a:r>
            <a:endParaRPr kumimoji="0" lang="en-US" sz="4000" b="0" i="0" u="none" strike="noStrike" kern="1200" cap="none" spc="0" normalizeH="0" baseline="0" noProof="0" dirty="0">
              <a:ln>
                <a:noFill/>
              </a:ln>
              <a:solidFill>
                <a:srgbClr val="1F4984"/>
              </a:solidFill>
              <a:effectLst/>
              <a:uLnTx/>
              <a:uFillTx/>
              <a:latin typeface="Helvetica" pitchFamily="34" charset="0"/>
              <a:ea typeface="+mj-ea"/>
              <a:cs typeface="+mj-cs"/>
            </a:endParaRPr>
          </a:p>
        </p:txBody>
      </p:sp>
      <p:pic>
        <p:nvPicPr>
          <p:cNvPr id="8" name="Picture 2">
            <a:extLst>
              <a:ext uri="{FF2B5EF4-FFF2-40B4-BE49-F238E27FC236}">
                <a16:creationId xmlns:a16="http://schemas.microsoft.com/office/drawing/2014/main" id="{57176E7B-2F9E-45DF-900D-96D398E5A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8" y="2756783"/>
            <a:ext cx="5379455" cy="4034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EC5512A-2243-A939-241F-E06F7AF73A6A}"/>
              </a:ext>
            </a:extLst>
          </p:cNvPr>
          <p:cNvSpPr txBox="1"/>
          <p:nvPr/>
        </p:nvSpPr>
        <p:spPr>
          <a:xfrm>
            <a:off x="140368" y="1488179"/>
            <a:ext cx="4322775" cy="338554"/>
          </a:xfrm>
          <a:prstGeom prst="rect">
            <a:avLst/>
          </a:prstGeom>
          <a:noFill/>
        </p:spPr>
        <p:txBody>
          <a:bodyPr wrap="square">
            <a:spAutoFit/>
          </a:bodyPr>
          <a:lstStyle/>
          <a:p>
            <a:pPr fontAlgn="base">
              <a:spcBef>
                <a:spcPct val="0"/>
              </a:spcBef>
              <a:spcAft>
                <a:spcPct val="0"/>
              </a:spcAft>
            </a:pPr>
            <a:r>
              <a:rPr lang="en-US" sz="1600" dirty="0">
                <a:solidFill>
                  <a:srgbClr val="292929"/>
                </a:solidFill>
                <a:latin typeface="source-serif-pro"/>
              </a:rPr>
              <a:t>“squaring” is really nothing but drawing a square</a:t>
            </a:r>
            <a:endParaRPr lang="en-US" sz="1600" dirty="0">
              <a:solidFill>
                <a:prstClr val="black"/>
              </a:solidFill>
              <a:latin typeface="Arial" charset="0"/>
            </a:endParaRPr>
          </a:p>
        </p:txBody>
      </p:sp>
      <p:pic>
        <p:nvPicPr>
          <p:cNvPr id="10" name="Picture 9">
            <a:extLst>
              <a:ext uri="{FF2B5EF4-FFF2-40B4-BE49-F238E27FC236}">
                <a16:creationId xmlns:a16="http://schemas.microsoft.com/office/drawing/2014/main" id="{DECD895C-11C6-27E4-8D70-2DB6C2480CB9}"/>
              </a:ext>
            </a:extLst>
          </p:cNvPr>
          <p:cNvPicPr>
            <a:picLocks noChangeAspect="1"/>
          </p:cNvPicPr>
          <p:nvPr/>
        </p:nvPicPr>
        <p:blipFill>
          <a:blip r:embed="rId4"/>
          <a:stretch>
            <a:fillRect/>
          </a:stretch>
        </p:blipFill>
        <p:spPr>
          <a:xfrm>
            <a:off x="6096000" y="2877456"/>
            <a:ext cx="5837482" cy="3555427"/>
          </a:xfrm>
          <a:prstGeom prst="rect">
            <a:avLst/>
          </a:prstGeom>
        </p:spPr>
      </p:pic>
      <p:sp>
        <p:nvSpPr>
          <p:cNvPr id="11" name="TextBox 10">
            <a:extLst>
              <a:ext uri="{FF2B5EF4-FFF2-40B4-BE49-F238E27FC236}">
                <a16:creationId xmlns:a16="http://schemas.microsoft.com/office/drawing/2014/main" id="{903FAAB4-3455-A0C7-2A3E-8CE2D5FEDC46}"/>
              </a:ext>
            </a:extLst>
          </p:cNvPr>
          <p:cNvSpPr txBox="1"/>
          <p:nvPr/>
        </p:nvSpPr>
        <p:spPr>
          <a:xfrm>
            <a:off x="4572000" y="1034711"/>
            <a:ext cx="7620001" cy="1323439"/>
          </a:xfrm>
          <a:prstGeom prst="rect">
            <a:avLst/>
          </a:prstGeom>
          <a:noFill/>
        </p:spPr>
        <p:txBody>
          <a:bodyPr wrap="square">
            <a:spAutoFit/>
          </a:bodyPr>
          <a:lstStyle/>
          <a:p>
            <a:pPr fontAlgn="base">
              <a:spcBef>
                <a:spcPct val="0"/>
              </a:spcBef>
              <a:spcAft>
                <a:spcPct val="0"/>
              </a:spcAft>
            </a:pPr>
            <a:r>
              <a:rPr lang="en-US" sz="1600" dirty="0">
                <a:solidFill>
                  <a:srgbClr val="292929"/>
                </a:solidFill>
                <a:latin typeface="source-serif-pro"/>
              </a:rPr>
              <a:t> </a:t>
            </a:r>
            <a:r>
              <a:rPr lang="en-US" sz="1600" b="1" dirty="0">
                <a:solidFill>
                  <a:srgbClr val="292929"/>
                </a:solidFill>
                <a:latin typeface="source-serif-pro"/>
              </a:rPr>
              <a:t>sum of squares</a:t>
            </a:r>
            <a:r>
              <a:rPr lang="en-US" sz="1600" dirty="0">
                <a:solidFill>
                  <a:srgbClr val="292929"/>
                </a:solidFill>
                <a:latin typeface="source-serif-pro"/>
              </a:rPr>
              <a:t> we effectively calculated the total variability (i.e., differences) in those grades</a:t>
            </a:r>
          </a:p>
          <a:p>
            <a:pPr fontAlgn="base">
              <a:spcBef>
                <a:spcPct val="0"/>
              </a:spcBef>
              <a:spcAft>
                <a:spcPct val="0"/>
              </a:spcAft>
            </a:pPr>
            <a:r>
              <a:rPr lang="en-US" sz="1600" dirty="0">
                <a:solidFill>
                  <a:srgbClr val="292929"/>
                </a:solidFill>
                <a:latin typeface="source-serif-pro"/>
              </a:rPr>
              <a:t>What 67.5 means is that if we stack all those squares in a mega square, its area will be equal to 67.5 points2, where points here refers to the unit of grades. The total variability of any set of measurements is an area of a square.</a:t>
            </a:r>
            <a:endParaRPr lang="en-US" sz="1600" dirty="0">
              <a:solidFill>
                <a:prstClr val="black"/>
              </a:solidFill>
              <a:latin typeface="Arial" charset="0"/>
            </a:endParaRPr>
          </a:p>
        </p:txBody>
      </p:sp>
    </p:spTree>
    <p:extLst>
      <p:ext uri="{BB962C8B-B14F-4D97-AF65-F5344CB8AC3E}">
        <p14:creationId xmlns:p14="http://schemas.microsoft.com/office/powerpoint/2010/main" val="25280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E434-F69D-903B-C96D-63D097C252CD}"/>
              </a:ext>
            </a:extLst>
          </p:cNvPr>
          <p:cNvSpPr txBox="1">
            <a:spLocks/>
          </p:cNvSpPr>
          <p:nvPr/>
        </p:nvSpPr>
        <p:spPr>
          <a:xfrm>
            <a:off x="1307430" y="274638"/>
            <a:ext cx="10540434" cy="630757"/>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000" kern="1200">
                <a:solidFill>
                  <a:srgbClr val="1F4984"/>
                </a:solidFill>
                <a:latin typeface="Helvetica"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292929"/>
                </a:solidFill>
                <a:effectLst/>
                <a:uLnTx/>
                <a:uFillTx/>
                <a:latin typeface="sohne"/>
                <a:ea typeface="+mj-ea"/>
                <a:cs typeface="+mj-cs"/>
                <a:hlinkClick r:id="rId2"/>
              </a:rPr>
              <a:t>A visual interpretation of the standard deviation</a:t>
            </a:r>
            <a:endParaRPr kumimoji="0" lang="en-US" sz="4000" b="0" i="0" u="none" strike="noStrike" kern="1200" cap="none" spc="0" normalizeH="0" baseline="0" noProof="0" dirty="0">
              <a:ln>
                <a:noFill/>
              </a:ln>
              <a:solidFill>
                <a:srgbClr val="1F4984"/>
              </a:solidFill>
              <a:effectLst/>
              <a:uLnTx/>
              <a:uFillTx/>
              <a:latin typeface="Helvetica" pitchFamily="34" charset="0"/>
              <a:ea typeface="+mj-ea"/>
              <a:cs typeface="+mj-cs"/>
            </a:endParaRPr>
          </a:p>
        </p:txBody>
      </p:sp>
      <p:pic>
        <p:nvPicPr>
          <p:cNvPr id="3" name="Picture 2">
            <a:extLst>
              <a:ext uri="{FF2B5EF4-FFF2-40B4-BE49-F238E27FC236}">
                <a16:creationId xmlns:a16="http://schemas.microsoft.com/office/drawing/2014/main" id="{184314B8-EC9E-58E0-B4FF-4975F94E607B}"/>
              </a:ext>
            </a:extLst>
          </p:cNvPr>
          <p:cNvPicPr>
            <a:picLocks noChangeAspect="1"/>
          </p:cNvPicPr>
          <p:nvPr/>
        </p:nvPicPr>
        <p:blipFill>
          <a:blip r:embed="rId3"/>
          <a:stretch>
            <a:fillRect/>
          </a:stretch>
        </p:blipFill>
        <p:spPr>
          <a:xfrm>
            <a:off x="171539" y="1143171"/>
            <a:ext cx="4944342" cy="3657784"/>
          </a:xfrm>
          <a:prstGeom prst="rect">
            <a:avLst/>
          </a:prstGeom>
        </p:spPr>
      </p:pic>
      <p:sp>
        <p:nvSpPr>
          <p:cNvPr id="4" name="TextBox 3">
            <a:extLst>
              <a:ext uri="{FF2B5EF4-FFF2-40B4-BE49-F238E27FC236}">
                <a16:creationId xmlns:a16="http://schemas.microsoft.com/office/drawing/2014/main" id="{778F867F-3CEE-9DF6-01D1-442BC03F816A}"/>
              </a:ext>
            </a:extLst>
          </p:cNvPr>
          <p:cNvSpPr txBox="1"/>
          <p:nvPr/>
        </p:nvSpPr>
        <p:spPr>
          <a:xfrm>
            <a:off x="171539" y="5076434"/>
            <a:ext cx="4944342" cy="1200329"/>
          </a:xfrm>
          <a:prstGeom prst="rect">
            <a:avLst/>
          </a:prstGeom>
          <a:noFill/>
        </p:spPr>
        <p:txBody>
          <a:bodyPr wrap="square">
            <a:spAutoFit/>
          </a:bodyPr>
          <a:lstStyle/>
          <a:p>
            <a:pPr fontAlgn="base">
              <a:spcBef>
                <a:spcPct val="0"/>
              </a:spcBef>
              <a:spcAft>
                <a:spcPct val="0"/>
              </a:spcAft>
            </a:pPr>
            <a:r>
              <a:rPr lang="en-US" sz="2400" dirty="0">
                <a:solidFill>
                  <a:srgbClr val="292929"/>
                </a:solidFill>
                <a:latin typeface="source-serif-pro"/>
              </a:rPr>
              <a:t>Variance: To find that mean, we just divide the total area by the number of squares</a:t>
            </a:r>
            <a:endParaRPr lang="en-US" sz="2400" dirty="0">
              <a:solidFill>
                <a:prstClr val="black"/>
              </a:solidFill>
              <a:latin typeface="Arial" charset="0"/>
            </a:endParaRPr>
          </a:p>
        </p:txBody>
      </p:sp>
      <p:pic>
        <p:nvPicPr>
          <p:cNvPr id="5" name="Picture 4">
            <a:extLst>
              <a:ext uri="{FF2B5EF4-FFF2-40B4-BE49-F238E27FC236}">
                <a16:creationId xmlns:a16="http://schemas.microsoft.com/office/drawing/2014/main" id="{D7F87D9D-DAC5-4A45-76CF-F8AC24341FC5}"/>
              </a:ext>
            </a:extLst>
          </p:cNvPr>
          <p:cNvPicPr>
            <a:picLocks noChangeAspect="1"/>
          </p:cNvPicPr>
          <p:nvPr/>
        </p:nvPicPr>
        <p:blipFill>
          <a:blip r:embed="rId4"/>
          <a:stretch>
            <a:fillRect/>
          </a:stretch>
        </p:blipFill>
        <p:spPr>
          <a:xfrm>
            <a:off x="5590816" y="1284847"/>
            <a:ext cx="6044634" cy="2987929"/>
          </a:xfrm>
          <a:prstGeom prst="rect">
            <a:avLst/>
          </a:prstGeom>
        </p:spPr>
      </p:pic>
      <p:sp>
        <p:nvSpPr>
          <p:cNvPr id="6" name="TextBox 5">
            <a:extLst>
              <a:ext uri="{FF2B5EF4-FFF2-40B4-BE49-F238E27FC236}">
                <a16:creationId xmlns:a16="http://schemas.microsoft.com/office/drawing/2014/main" id="{AB0D51DA-10BE-8C7D-A865-3DC5F78A244A}"/>
              </a:ext>
            </a:extLst>
          </p:cNvPr>
          <p:cNvSpPr txBox="1"/>
          <p:nvPr/>
        </p:nvSpPr>
        <p:spPr>
          <a:xfrm>
            <a:off x="5803230" y="5213701"/>
            <a:ext cx="6044634" cy="1200329"/>
          </a:xfrm>
          <a:prstGeom prst="rect">
            <a:avLst/>
          </a:prstGeom>
          <a:noFill/>
        </p:spPr>
        <p:txBody>
          <a:bodyPr wrap="square">
            <a:spAutoFit/>
          </a:bodyPr>
          <a:lstStyle/>
          <a:p>
            <a:pPr fontAlgn="base">
              <a:spcBef>
                <a:spcPct val="0"/>
              </a:spcBef>
              <a:spcAft>
                <a:spcPct val="0"/>
              </a:spcAft>
            </a:pPr>
            <a:r>
              <a:rPr lang="en-US" sz="2400" dirty="0">
                <a:solidFill>
                  <a:srgbClr val="292929"/>
                </a:solidFill>
                <a:latin typeface="source-serif-pro"/>
              </a:rPr>
              <a:t>Standard deviation: To find that mean, we just divide the total area by the number of squares and get the square root to find one side</a:t>
            </a:r>
            <a:endParaRPr lang="en-US" sz="2400" dirty="0">
              <a:solidFill>
                <a:prstClr val="black"/>
              </a:solidFill>
              <a:latin typeface="Arial" charset="0"/>
            </a:endParaRPr>
          </a:p>
        </p:txBody>
      </p:sp>
    </p:spTree>
    <p:extLst>
      <p:ext uri="{BB962C8B-B14F-4D97-AF65-F5344CB8AC3E}">
        <p14:creationId xmlns:p14="http://schemas.microsoft.com/office/powerpoint/2010/main" val="332607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EFE54-7C6D-524D-8396-E89B6690FCB7}"/>
              </a:ext>
            </a:extLst>
          </p:cNvPr>
          <p:cNvSpPr>
            <a:spLocks noGrp="1"/>
          </p:cNvSpPr>
          <p:nvPr>
            <p:ph type="title"/>
          </p:nvPr>
        </p:nvSpPr>
        <p:spPr>
          <a:xfrm>
            <a:off x="6803408" y="762001"/>
            <a:ext cx="4485077" cy="1708244"/>
          </a:xfrm>
        </p:spPr>
        <p:txBody>
          <a:bodyPr anchor="ctr">
            <a:normAutofit/>
          </a:bodyPr>
          <a:lstStyle/>
          <a:p>
            <a:r>
              <a:rPr lang="en-US" sz="4000" dirty="0"/>
              <a:t>Measures of position</a:t>
            </a:r>
          </a:p>
        </p:txBody>
      </p:sp>
      <p:pic>
        <p:nvPicPr>
          <p:cNvPr id="5" name="Picture 4" descr="Large skydiving group mid-air">
            <a:extLst>
              <a:ext uri="{FF2B5EF4-FFF2-40B4-BE49-F238E27FC236}">
                <a16:creationId xmlns:a16="http://schemas.microsoft.com/office/drawing/2014/main" id="{43A2FAAC-2E65-0E95-0D56-4459822206AC}"/>
              </a:ext>
            </a:extLst>
          </p:cNvPr>
          <p:cNvPicPr>
            <a:picLocks noChangeAspect="1"/>
          </p:cNvPicPr>
          <p:nvPr/>
        </p:nvPicPr>
        <p:blipFill rotWithShape="1">
          <a:blip r:embed="rId2"/>
          <a:srcRect l="21028" r="19861"/>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3D04A7AE-977A-4C7A-D5B5-74B6B9FE671A}"/>
              </a:ext>
            </a:extLst>
          </p:cNvPr>
          <p:cNvSpPr>
            <a:spLocks noGrp="1"/>
          </p:cNvSpPr>
          <p:nvPr>
            <p:ph idx="1"/>
          </p:nvPr>
        </p:nvSpPr>
        <p:spPr>
          <a:xfrm>
            <a:off x="6183086" y="2470245"/>
            <a:ext cx="5780314" cy="4300669"/>
          </a:xfrm>
        </p:spPr>
        <p:txBody>
          <a:bodyPr anchor="ctr">
            <a:normAutofit/>
          </a:bodyPr>
          <a:lstStyle/>
          <a:p>
            <a:r>
              <a:rPr lang="en-US" dirty="0"/>
              <a:t>The mean and standard deviation alone don’t tell us about relative location.</a:t>
            </a:r>
          </a:p>
          <a:p>
            <a:pPr lvl="1"/>
            <a:r>
              <a:rPr lang="en-US" sz="2800" dirty="0"/>
              <a:t>Low standard deviation: observations are close to the mean</a:t>
            </a:r>
          </a:p>
          <a:p>
            <a:pPr lvl="1"/>
            <a:r>
              <a:rPr lang="en-US" sz="2800" dirty="0"/>
              <a:t>High standard deviation: observations are spread out</a:t>
            </a:r>
          </a:p>
          <a:p>
            <a:pPr lvl="1"/>
            <a:endParaRPr lang="en-US" sz="2800" dirty="0"/>
          </a:p>
          <a:p>
            <a:pPr marL="457200" lvl="1" indent="0">
              <a:buNone/>
            </a:pPr>
            <a:r>
              <a:rPr lang="en-US" sz="2800" b="1" dirty="0"/>
              <a:t>How to find where they are?</a:t>
            </a:r>
            <a:endParaRPr lang="en-US" dirty="0"/>
          </a:p>
        </p:txBody>
      </p:sp>
    </p:spTree>
    <p:extLst>
      <p:ext uri="{BB962C8B-B14F-4D97-AF65-F5344CB8AC3E}">
        <p14:creationId xmlns:p14="http://schemas.microsoft.com/office/powerpoint/2010/main" val="347852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FE54-7C6D-524D-8396-E89B6690FCB7}"/>
              </a:ext>
            </a:extLst>
          </p:cNvPr>
          <p:cNvSpPr>
            <a:spLocks noGrp="1"/>
          </p:cNvSpPr>
          <p:nvPr>
            <p:ph type="title"/>
          </p:nvPr>
        </p:nvSpPr>
        <p:spPr>
          <a:xfrm>
            <a:off x="6823878" y="349505"/>
            <a:ext cx="4491821" cy="543123"/>
          </a:xfrm>
        </p:spPr>
        <p:txBody>
          <a:bodyPr anchor="b">
            <a:normAutofit/>
          </a:bodyPr>
          <a:lstStyle/>
          <a:p>
            <a:r>
              <a:rPr lang="en-US" sz="3200" dirty="0"/>
              <a:t>Measures of position</a:t>
            </a:r>
          </a:p>
        </p:txBody>
      </p:sp>
      <p:pic>
        <p:nvPicPr>
          <p:cNvPr id="5" name="Picture 4" descr="Worker measuring wood">
            <a:extLst>
              <a:ext uri="{FF2B5EF4-FFF2-40B4-BE49-F238E27FC236}">
                <a16:creationId xmlns:a16="http://schemas.microsoft.com/office/drawing/2014/main" id="{761C98F1-213C-A9BB-4158-42513C85C6E9}"/>
              </a:ext>
            </a:extLst>
          </p:cNvPr>
          <p:cNvPicPr>
            <a:picLocks noChangeAspect="1"/>
          </p:cNvPicPr>
          <p:nvPr/>
        </p:nvPicPr>
        <p:blipFill rotWithShape="1">
          <a:blip r:embed="rId2"/>
          <a:srcRect l="19619" r="21047"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04A7AE-977A-4C7A-D5B5-74B6B9FE671A}"/>
                  </a:ext>
                </a:extLst>
              </p:cNvPr>
              <p:cNvSpPr>
                <a:spLocks noGrp="1"/>
              </p:cNvSpPr>
              <p:nvPr>
                <p:ph idx="1"/>
              </p:nvPr>
            </p:nvSpPr>
            <p:spPr>
              <a:xfrm>
                <a:off x="6215743" y="1088571"/>
                <a:ext cx="5638800" cy="5529943"/>
              </a:xfrm>
            </p:spPr>
            <p:txBody>
              <a:bodyPr anchor="t">
                <a:normAutofit/>
              </a:bodyPr>
              <a:lstStyle/>
              <a:p>
                <a:r>
                  <a:rPr lang="en-US" sz="2000" b="1" dirty="0"/>
                  <a:t>Chebyshev’s Theorem</a:t>
                </a:r>
              </a:p>
              <a:p>
                <a:pPr lvl="1"/>
                <a:r>
                  <a:rPr lang="en-US" sz="2000" dirty="0"/>
                  <a:t>The </a:t>
                </a:r>
                <a:r>
                  <a:rPr lang="en-US" sz="2000" b="1" dirty="0"/>
                  <a:t>proportion</a:t>
                </a:r>
                <a:r>
                  <a:rPr lang="en-US" sz="2000" dirty="0"/>
                  <a:t> of observations that </a:t>
                </a:r>
                <a:r>
                  <a:rPr lang="en-US" sz="2000" b="1" dirty="0"/>
                  <a:t>lie within k standard deviations</a:t>
                </a:r>
                <a:r>
                  <a:rPr lang="en-US" sz="2000" dirty="0"/>
                  <a:t> from the mean is </a:t>
                </a:r>
                <a:r>
                  <a:rPr lang="en-US" sz="2000" b="1" dirty="0"/>
                  <a:t>at least </a:t>
                </a:r>
                <a14:m>
                  <m:oMath xmlns:m="http://schemas.openxmlformats.org/officeDocument/2006/math">
                    <m:r>
                      <a:rPr lang="en-US" sz="2000" b="1" i="1">
                        <a:latin typeface="Cambria Math" panose="02040503050406030204" pitchFamily="18" charset="0"/>
                      </a:rPr>
                      <m:t>𝟏</m:t>
                    </m:r>
                    <m:r>
                      <a:rPr lang="en-US" sz="2000" b="1" i="1">
                        <a:latin typeface="Cambria Math" panose="02040503050406030204" pitchFamily="18" charset="0"/>
                      </a:rPr>
                      <m:t>−</m:t>
                    </m:r>
                    <m:f>
                      <m:fPr>
                        <m:type m:val="lin"/>
                        <m:ctrlPr>
                          <a:rPr lang="en-US" sz="2000" b="1" i="1">
                            <a:latin typeface="Cambria Math" panose="02040503050406030204" pitchFamily="18" charset="0"/>
                          </a:rPr>
                        </m:ctrlPr>
                      </m:fPr>
                      <m:num>
                        <m:r>
                          <a:rPr lang="en-US" sz="2000" b="1" i="1">
                            <a:latin typeface="Cambria Math" panose="02040503050406030204" pitchFamily="18" charset="0"/>
                          </a:rPr>
                          <m:t>𝟏</m:t>
                        </m:r>
                      </m:num>
                      <m:den>
                        <m:sSup>
                          <m:sSupPr>
                            <m:ctrlPr>
                              <a:rPr lang="en-US" sz="2000" b="1" i="1">
                                <a:latin typeface="Cambria Math" panose="02040503050406030204" pitchFamily="18" charset="0"/>
                              </a:rPr>
                            </m:ctrlPr>
                          </m:sSupPr>
                          <m:e>
                            <m:r>
                              <a:rPr lang="en-US" sz="2000" b="1" i="1">
                                <a:latin typeface="Cambria Math" panose="02040503050406030204" pitchFamily="18" charset="0"/>
                              </a:rPr>
                              <m:t>𝒌</m:t>
                            </m:r>
                          </m:e>
                          <m:sup>
                            <m:r>
                              <a:rPr lang="en-US" sz="2000" b="1" i="1">
                                <a:latin typeface="Cambria Math" panose="02040503050406030204" pitchFamily="18" charset="0"/>
                              </a:rPr>
                              <m:t>𝟐</m:t>
                            </m:r>
                          </m:sup>
                        </m:sSup>
                      </m:den>
                    </m:f>
                  </m:oMath>
                </a14:m>
                <a:r>
                  <a:rPr lang="en-US" sz="2000" dirty="0"/>
                  <a:t>, where </a:t>
                </a:r>
                <a14:m>
                  <m:oMath xmlns:m="http://schemas.openxmlformats.org/officeDocument/2006/math">
                    <m:r>
                      <a:rPr lang="en-US" sz="2000" b="0" i="1">
                        <a:latin typeface="Cambria Math" panose="02040503050406030204" pitchFamily="18" charset="0"/>
                      </a:rPr>
                      <m:t>𝑘</m:t>
                    </m:r>
                  </m:oMath>
                </a14:m>
                <a:r>
                  <a:rPr lang="en-US" sz="2000" dirty="0"/>
                  <a:t> is any number greater than 1</a:t>
                </a:r>
              </a:p>
              <a:p>
                <a:pPr lvl="1"/>
                <a:r>
                  <a:rPr lang="en-US" sz="2000" dirty="0"/>
                  <a:t>At least 75% of the observations fall within 2 standard deviations from the mean</a:t>
                </a:r>
              </a:p>
              <a:p>
                <a:pPr marL="457200" lvl="1" indent="0">
                  <a:buNone/>
                </a:pPr>
                <a:r>
                  <a:rPr lang="en-US" sz="2000" dirty="0"/>
                  <a:t>	0.75 = 1-1/k</a:t>
                </a:r>
                <a:r>
                  <a:rPr lang="en-US" sz="2000" baseline="30000" dirty="0"/>
                  <a:t>2 </a:t>
                </a:r>
              </a:p>
              <a:p>
                <a:pPr marL="457200" lvl="1" indent="0">
                  <a:buNone/>
                </a:pPr>
                <a:r>
                  <a:rPr lang="en-US" sz="2000" baseline="30000" dirty="0"/>
                  <a:t>	</a:t>
                </a:r>
                <a:r>
                  <a:rPr lang="en-US" sz="2000" dirty="0"/>
                  <a:t>0.25 = 1/k</a:t>
                </a:r>
                <a:r>
                  <a:rPr lang="en-US" sz="2000" baseline="30000" dirty="0"/>
                  <a:t>2 </a:t>
                </a:r>
                <a:r>
                  <a:rPr lang="en-US" sz="2000" dirty="0"/>
                  <a:t> k = 2</a:t>
                </a:r>
              </a:p>
              <a:p>
                <a:pPr lvl="1"/>
                <a:r>
                  <a:rPr lang="en-US" sz="2000" dirty="0"/>
                  <a:t>At least 89% of the observations fall within 3 standard deviations from the mean</a:t>
                </a:r>
              </a:p>
              <a:p>
                <a:pPr marL="457200" lvl="1" indent="0">
                  <a:buNone/>
                </a:pPr>
                <a:r>
                  <a:rPr lang="en-US" sz="2000" dirty="0"/>
                  <a:t>	 0.89 = 1-1/k</a:t>
                </a:r>
                <a:r>
                  <a:rPr lang="en-US" sz="2000" baseline="30000" dirty="0"/>
                  <a:t>2 </a:t>
                </a:r>
              </a:p>
              <a:p>
                <a:pPr marL="457200" lvl="1" indent="0">
                  <a:buNone/>
                </a:pPr>
                <a:r>
                  <a:rPr lang="en-US" sz="2000" baseline="30000" dirty="0"/>
                  <a:t>	 </a:t>
                </a:r>
                <a:r>
                  <a:rPr lang="en-US" sz="2000" dirty="0"/>
                  <a:t>0.11 = 1/k</a:t>
                </a:r>
                <a:r>
                  <a:rPr lang="en-US" sz="2000" baseline="30000" dirty="0"/>
                  <a:t>2 </a:t>
                </a:r>
                <a:r>
                  <a:rPr lang="en-US" sz="2000" dirty="0"/>
                  <a:t> k ≈ 3</a:t>
                </a:r>
              </a:p>
              <a:p>
                <a:pPr lvl="1"/>
                <a:r>
                  <a:rPr lang="en-US" sz="2000" dirty="0"/>
                  <a:t>Applies to all variables, regardless of the shape of the distribution</a:t>
                </a:r>
              </a:p>
              <a:p>
                <a:pPr lvl="1"/>
                <a:r>
                  <a:rPr lang="en-US" sz="2000" dirty="0"/>
                  <a:t>Conservative bounds for the percentage of observations falling into interval</a:t>
                </a:r>
              </a:p>
              <a:p>
                <a:pPr marL="0" indent="0">
                  <a:buNone/>
                </a:pPr>
                <a:endParaRPr lang="en-US" sz="2000" dirty="0"/>
              </a:p>
            </p:txBody>
          </p:sp>
        </mc:Choice>
        <mc:Fallback>
          <p:sp>
            <p:nvSpPr>
              <p:cNvPr id="3" name="Content Placeholder 2">
                <a:extLst>
                  <a:ext uri="{FF2B5EF4-FFF2-40B4-BE49-F238E27FC236}">
                    <a16:creationId xmlns:a16="http://schemas.microsoft.com/office/drawing/2014/main" id="{3D04A7AE-977A-4C7A-D5B5-74B6B9FE671A}"/>
                  </a:ext>
                </a:extLst>
              </p:cNvPr>
              <p:cNvSpPr>
                <a:spLocks noGrp="1" noRot="1" noChangeAspect="1" noMove="1" noResize="1" noEditPoints="1" noAdjustHandles="1" noChangeArrowheads="1" noChangeShapeType="1" noTextEdit="1"/>
              </p:cNvSpPr>
              <p:nvPr>
                <p:ph idx="1"/>
              </p:nvPr>
            </p:nvSpPr>
            <p:spPr>
              <a:xfrm>
                <a:off x="6215743" y="1088571"/>
                <a:ext cx="5638800" cy="5529943"/>
              </a:xfrm>
              <a:blipFill>
                <a:blip r:embed="rId3"/>
                <a:stretch>
                  <a:fillRect l="-973" t="-1213" r="-1946"/>
                </a:stretch>
              </a:blipFill>
            </p:spPr>
            <p:txBody>
              <a:bodyPr/>
              <a:lstStyle/>
              <a:p>
                <a:r>
                  <a:rPr lang="en-US">
                    <a:noFill/>
                  </a:rPr>
                  <a:t> </a:t>
                </a:r>
              </a:p>
            </p:txBody>
          </p:sp>
        </mc:Fallback>
      </mc:AlternateContent>
    </p:spTree>
    <p:extLst>
      <p:ext uri="{BB962C8B-B14F-4D97-AF65-F5344CB8AC3E}">
        <p14:creationId xmlns:p14="http://schemas.microsoft.com/office/powerpoint/2010/main" val="412361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FE54-7C6D-524D-8396-E89B6690FCB7}"/>
              </a:ext>
            </a:extLst>
          </p:cNvPr>
          <p:cNvSpPr>
            <a:spLocks noGrp="1"/>
          </p:cNvSpPr>
          <p:nvPr>
            <p:ph type="title"/>
          </p:nvPr>
        </p:nvSpPr>
        <p:spPr>
          <a:xfrm>
            <a:off x="876693" y="491021"/>
            <a:ext cx="4355265" cy="728180"/>
          </a:xfrm>
        </p:spPr>
        <p:txBody>
          <a:bodyPr anchor="b">
            <a:normAutofit/>
          </a:bodyPr>
          <a:lstStyle/>
          <a:p>
            <a:r>
              <a:rPr lang="en-US" sz="3200" dirty="0"/>
              <a:t>Measures of position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04A7AE-977A-4C7A-D5B5-74B6B9FE671A}"/>
                  </a:ext>
                </a:extLst>
              </p:cNvPr>
              <p:cNvSpPr>
                <a:spLocks noGrp="1"/>
              </p:cNvSpPr>
              <p:nvPr>
                <p:ph idx="1"/>
              </p:nvPr>
            </p:nvSpPr>
            <p:spPr>
              <a:xfrm>
                <a:off x="304800" y="1415143"/>
                <a:ext cx="5704114" cy="5246914"/>
              </a:xfrm>
            </p:spPr>
            <p:txBody>
              <a:bodyPr anchor="t">
                <a:normAutofit fontScale="92500" lnSpcReduction="10000"/>
              </a:bodyPr>
              <a:lstStyle/>
              <a:p>
                <a:r>
                  <a:rPr lang="en-US" sz="2400" dirty="0"/>
                  <a:t>Example: a large lecture class has 280 students. </a:t>
                </a:r>
              </a:p>
              <a:p>
                <a:pPr lvl="1"/>
                <a:r>
                  <a:rPr lang="en-US" dirty="0"/>
                  <a:t>The mean score on an exam is 74 with a standard deviation of 8. </a:t>
                </a:r>
              </a:p>
              <a:p>
                <a:pPr lvl="1"/>
                <a:r>
                  <a:rPr lang="en-US" dirty="0"/>
                  <a:t>At least how many students scored within 58 and 90?</a:t>
                </a:r>
              </a:p>
              <a:p>
                <a:r>
                  <a:rPr lang="en-US" sz="2400" dirty="0"/>
                  <a:t>58 and 90 are two standard deviations below and above the mean</a:t>
                </a:r>
              </a:p>
              <a:p>
                <a:pPr lvl="1"/>
                <a14:m>
                  <m:oMath xmlns:m="http://schemas.openxmlformats.org/officeDocument/2006/math">
                    <m:r>
                      <a:rPr lang="en-US" b="0" i="1">
                        <a:latin typeface="Cambria Math" panose="02040503050406030204" pitchFamily="18" charset="0"/>
                      </a:rPr>
                      <m:t>58=74−2∗8</m:t>
                    </m:r>
                  </m:oMath>
                </a14:m>
                <a:endParaRPr lang="en-US" dirty="0"/>
              </a:p>
              <a:p>
                <a:pPr lvl="1"/>
                <a14:m>
                  <m:oMath xmlns:m="http://schemas.openxmlformats.org/officeDocument/2006/math">
                    <m:r>
                      <a:rPr lang="en-US" b="0" i="1">
                        <a:latin typeface="Cambria Math" panose="02040503050406030204" pitchFamily="18" charset="0"/>
                      </a:rPr>
                      <m:t>90=74+2∗8</m:t>
                    </m:r>
                  </m:oMath>
                </a14:m>
                <a:endParaRPr lang="en-US" b="0" dirty="0"/>
              </a:p>
              <a:p>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rPr>
                      <m:t>=2</m:t>
                    </m:r>
                  </m:oMath>
                </a14:m>
                <a:r>
                  <a:rPr lang="en-US" sz="2400" dirty="0"/>
                  <a:t> and </a:t>
                </a:r>
                <a14:m>
                  <m:oMath xmlns:m="http://schemas.openxmlformats.org/officeDocument/2006/math">
                    <m:r>
                      <a:rPr lang="en-US" sz="2400" b="0" i="1">
                        <a:latin typeface="Cambria Math" panose="02040503050406030204" pitchFamily="18" charset="0"/>
                      </a:rPr>
                      <m:t>1−</m:t>
                    </m:r>
                    <m:f>
                      <m:fPr>
                        <m:type m:val="lin"/>
                        <m:ctrlPr>
                          <a:rPr lang="en-US" sz="2400" b="0" i="1">
                            <a:latin typeface="Cambria Math" panose="02040503050406030204" pitchFamily="18" charset="0"/>
                          </a:rPr>
                        </m:ctrlPr>
                      </m:fPr>
                      <m:num>
                        <m:r>
                          <a:rPr lang="en-US" sz="2400" b="0" i="1">
                            <a:latin typeface="Cambria Math" panose="02040503050406030204" pitchFamily="18" charset="0"/>
                          </a:rPr>
                          <m:t>1</m:t>
                        </m:r>
                      </m:num>
                      <m:den>
                        <m:sSup>
                          <m:sSupPr>
                            <m:ctrlPr>
                              <a:rPr lang="en-US" sz="2400" b="0" i="1">
                                <a:latin typeface="Cambria Math" panose="02040503050406030204" pitchFamily="18" charset="0"/>
                              </a:rPr>
                            </m:ctrlPr>
                          </m:sSupPr>
                          <m:e>
                            <m:r>
                              <a:rPr lang="en-US" sz="2400" b="0" i="1">
                                <a:latin typeface="Cambria Math" panose="02040503050406030204" pitchFamily="18" charset="0"/>
                              </a:rPr>
                              <m:t>2</m:t>
                            </m:r>
                          </m:e>
                          <m:sup>
                            <m:r>
                              <a:rPr lang="en-US" sz="2400" b="0" i="1">
                                <a:latin typeface="Cambria Math" panose="02040503050406030204" pitchFamily="18" charset="0"/>
                              </a:rPr>
                              <m:t>2</m:t>
                            </m:r>
                          </m:sup>
                        </m:sSup>
                      </m:den>
                    </m:f>
                    <m:r>
                      <a:rPr lang="en-US" sz="2400" b="0" i="1">
                        <a:latin typeface="Cambria Math" panose="02040503050406030204" pitchFamily="18" charset="0"/>
                      </a:rPr>
                      <m:t>=0.75</m:t>
                    </m:r>
                  </m:oMath>
                </a14:m>
                <a:endParaRPr lang="en-US" sz="2400" dirty="0"/>
              </a:p>
              <a:p>
                <a:r>
                  <a:rPr lang="en-US" sz="2400" dirty="0"/>
                  <a:t>At least 75% of the scores will fall within 58 and 90</a:t>
                </a:r>
              </a:p>
              <a:p>
                <a:r>
                  <a:rPr lang="en-US" sz="2400" dirty="0"/>
                  <a:t>At least 75% of 280 students, or 210 students, scored within 58 and 90</a:t>
                </a:r>
              </a:p>
            </p:txBody>
          </p:sp>
        </mc:Choice>
        <mc:Fallback>
          <p:sp>
            <p:nvSpPr>
              <p:cNvPr id="3" name="Content Placeholder 2">
                <a:extLst>
                  <a:ext uri="{FF2B5EF4-FFF2-40B4-BE49-F238E27FC236}">
                    <a16:creationId xmlns:a16="http://schemas.microsoft.com/office/drawing/2014/main" id="{3D04A7AE-977A-4C7A-D5B5-74B6B9FE671A}"/>
                  </a:ext>
                </a:extLst>
              </p:cNvPr>
              <p:cNvSpPr>
                <a:spLocks noGrp="1" noRot="1" noChangeAspect="1" noMove="1" noResize="1" noEditPoints="1" noAdjustHandles="1" noChangeArrowheads="1" noChangeShapeType="1" noTextEdit="1"/>
              </p:cNvSpPr>
              <p:nvPr>
                <p:ph idx="1"/>
              </p:nvPr>
            </p:nvSpPr>
            <p:spPr>
              <a:xfrm>
                <a:off x="304800" y="1415143"/>
                <a:ext cx="5704114" cy="5246914"/>
              </a:xfrm>
              <a:blipFill>
                <a:blip r:embed="rId2"/>
                <a:stretch>
                  <a:fillRect l="-1175" t="-1974" r="-855"/>
                </a:stretch>
              </a:blipFill>
            </p:spPr>
            <p:txBody>
              <a:bodyPr/>
              <a:lstStyle/>
              <a:p>
                <a:r>
                  <a:rPr lang="en-US">
                    <a:noFill/>
                  </a:rPr>
                  <a:t> </a:t>
                </a:r>
              </a:p>
            </p:txBody>
          </p:sp>
        </mc:Fallback>
      </mc:AlternateContent>
      <p:pic>
        <p:nvPicPr>
          <p:cNvPr id="5" name="Picture 4" descr="Abstract particle graph background">
            <a:extLst>
              <a:ext uri="{FF2B5EF4-FFF2-40B4-BE49-F238E27FC236}">
                <a16:creationId xmlns:a16="http://schemas.microsoft.com/office/drawing/2014/main" id="{CB8C73F1-4596-C1B8-80AA-FE6C2E4E5914}"/>
              </a:ext>
            </a:extLst>
          </p:cNvPr>
          <p:cNvPicPr>
            <a:picLocks noChangeAspect="1"/>
          </p:cNvPicPr>
          <p:nvPr/>
        </p:nvPicPr>
        <p:blipFill rotWithShape="1">
          <a:blip r:embed="rId3"/>
          <a:srcRect l="26595" r="14071" b="-1"/>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408301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EFE54-7C6D-524D-8396-E89B6690FCB7}"/>
              </a:ext>
            </a:extLst>
          </p:cNvPr>
          <p:cNvSpPr>
            <a:spLocks noGrp="1"/>
          </p:cNvSpPr>
          <p:nvPr>
            <p:ph type="title"/>
          </p:nvPr>
        </p:nvSpPr>
        <p:spPr>
          <a:xfrm>
            <a:off x="572493" y="238539"/>
            <a:ext cx="11018520" cy="1434415"/>
          </a:xfrm>
        </p:spPr>
        <p:txBody>
          <a:bodyPr anchor="b">
            <a:normAutofit/>
          </a:bodyPr>
          <a:lstStyle/>
          <a:p>
            <a:r>
              <a:rPr lang="en-US" sz="5400"/>
              <a:t>Measures of position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04A7AE-977A-4C7A-D5B5-74B6B9FE671A}"/>
                  </a:ext>
                </a:extLst>
              </p:cNvPr>
              <p:cNvSpPr>
                <a:spLocks noGrp="1"/>
              </p:cNvSpPr>
              <p:nvPr>
                <p:ph idx="1"/>
              </p:nvPr>
            </p:nvSpPr>
            <p:spPr>
              <a:xfrm>
                <a:off x="239486" y="2071316"/>
                <a:ext cx="7865430" cy="4681310"/>
              </a:xfrm>
            </p:spPr>
            <p:txBody>
              <a:bodyPr anchor="t">
                <a:normAutofit lnSpcReduction="10000"/>
              </a:bodyPr>
              <a:lstStyle/>
              <a:p>
                <a:r>
                  <a:rPr lang="en-US" sz="2000" b="1" dirty="0"/>
                  <a:t>Chebyshev’s Theorem</a:t>
                </a:r>
                <a:r>
                  <a:rPr lang="en-US" sz="2000" dirty="0"/>
                  <a:t> gives a </a:t>
                </a:r>
                <a:r>
                  <a:rPr lang="en-US" sz="2000" b="1" dirty="0"/>
                  <a:t>conservative bound</a:t>
                </a:r>
                <a:r>
                  <a:rPr lang="en-US" sz="2000" dirty="0"/>
                  <a:t>, </a:t>
                </a:r>
              </a:p>
              <a:p>
                <a:r>
                  <a:rPr lang="en-US" sz="2000" dirty="0"/>
                  <a:t>the </a:t>
                </a:r>
                <a:r>
                  <a:rPr lang="en-US" sz="2000" b="1" dirty="0"/>
                  <a:t>empirical rule</a:t>
                </a:r>
                <a:r>
                  <a:rPr lang="en-US" sz="2000" dirty="0"/>
                  <a:t> makes </a:t>
                </a:r>
                <a:r>
                  <a:rPr lang="en-US" sz="2000" b="1" dirty="0"/>
                  <a:t>more precise</a:t>
                </a:r>
                <a:r>
                  <a:rPr lang="en-US" sz="2000" dirty="0"/>
                  <a:t> statements.</a:t>
                </a:r>
              </a:p>
              <a:p>
                <a:r>
                  <a:rPr lang="en-US" sz="2000" dirty="0"/>
                  <a:t>Assume the observations are drawn from a relatively </a:t>
                </a:r>
                <a:r>
                  <a:rPr lang="en-US" sz="2000" b="1" dirty="0"/>
                  <a:t>symmetric and bell-shaped distribution</a:t>
                </a:r>
                <a:r>
                  <a:rPr lang="en-US" sz="2000" dirty="0"/>
                  <a:t>.</a:t>
                </a:r>
              </a:p>
              <a:p>
                <a:pPr lvl="1"/>
                <a:r>
                  <a:rPr lang="en-US" sz="2000" dirty="0"/>
                  <a:t>Inspection of a histogram</a:t>
                </a:r>
              </a:p>
              <a:p>
                <a:pPr lvl="1"/>
                <a:r>
                  <a:rPr lang="en-US" sz="2000" dirty="0"/>
                  <a:t>Other numerical measures (e.g. skewness)</a:t>
                </a:r>
              </a:p>
              <a:p>
                <a:r>
                  <a:rPr lang="en-US" sz="2000" dirty="0"/>
                  <a:t>The </a:t>
                </a:r>
                <a:r>
                  <a:rPr lang="en-US" sz="2000" b="1" dirty="0"/>
                  <a:t>empirical rule</a:t>
                </a:r>
                <a:r>
                  <a:rPr lang="en-US" sz="2000" dirty="0"/>
                  <a:t> provides the </a:t>
                </a:r>
                <a:r>
                  <a:rPr lang="en-US" sz="2000" b="1" dirty="0"/>
                  <a:t>approximate percentage of observations</a:t>
                </a:r>
                <a:r>
                  <a:rPr lang="en-US" sz="2000" dirty="0"/>
                  <a:t> that fall within a specified number of standard deviations from the mean.</a:t>
                </a:r>
              </a:p>
              <a:p>
                <a:pPr lvl="1"/>
                <a:r>
                  <a:rPr lang="en-US" sz="2000" dirty="0"/>
                  <a:t>Approximately </a:t>
                </a:r>
                <a:r>
                  <a:rPr lang="en-US" sz="2000" b="1" dirty="0"/>
                  <a:t>68% </a:t>
                </a:r>
                <a:r>
                  <a:rPr lang="en-US" sz="2000" dirty="0"/>
                  <a:t>of all observations fall in the interval</a:t>
                </a:r>
                <a:r>
                  <a:rPr lang="en-US" sz="2000" b="1" dirty="0"/>
                  <a:t> </a:t>
                </a:r>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panose="02040503050406030204" pitchFamily="18" charset="0"/>
                          </a:rPr>
                          <m:t>𝒙</m:t>
                        </m:r>
                      </m:e>
                    </m:acc>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𝒔</m:t>
                    </m:r>
                  </m:oMath>
                </a14:m>
                <a:endParaRPr lang="en-US" sz="2000" b="1" dirty="0">
                  <a:ea typeface="Cambria Math" panose="02040503050406030204" pitchFamily="18" charset="0"/>
                </a:endParaRPr>
              </a:p>
              <a:p>
                <a:pPr lvl="1"/>
                <a:r>
                  <a:rPr lang="en-US" sz="2000" dirty="0"/>
                  <a:t>Approximately </a:t>
                </a:r>
                <a:r>
                  <a:rPr lang="en-US" sz="2000" b="1" dirty="0"/>
                  <a:t>95%</a:t>
                </a:r>
                <a:r>
                  <a:rPr lang="en-US" sz="2000" dirty="0"/>
                  <a:t> of all observations fall in the interval </a:t>
                </a:r>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panose="02040503050406030204" pitchFamily="18" charset="0"/>
                          </a:rPr>
                          <m:t>𝒙</m:t>
                        </m:r>
                      </m:e>
                    </m:acc>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𝟐</m:t>
                    </m:r>
                    <m:r>
                      <a:rPr lang="en-US" sz="2000" b="1" i="1">
                        <a:latin typeface="Cambria Math" panose="02040503050406030204" pitchFamily="18" charset="0"/>
                        <a:ea typeface="Cambria Math" panose="02040503050406030204" pitchFamily="18" charset="0"/>
                      </a:rPr>
                      <m:t>𝒔</m:t>
                    </m:r>
                  </m:oMath>
                </a14:m>
                <a:endParaRPr lang="en-US" sz="2000" b="1" dirty="0">
                  <a:ea typeface="Cambria Math" panose="02040503050406030204" pitchFamily="18" charset="0"/>
                </a:endParaRPr>
              </a:p>
              <a:p>
                <a:pPr lvl="1"/>
                <a:r>
                  <a:rPr lang="en-US" sz="2000" dirty="0"/>
                  <a:t>Almost </a:t>
                </a:r>
                <a:r>
                  <a:rPr lang="en-US" sz="2000" b="1" dirty="0"/>
                  <a:t>all</a:t>
                </a:r>
                <a:r>
                  <a:rPr lang="en-US" sz="2000" dirty="0"/>
                  <a:t> observations fall in the interval </a:t>
                </a:r>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panose="02040503050406030204" pitchFamily="18" charset="0"/>
                          </a:rPr>
                          <m:t>𝒙</m:t>
                        </m:r>
                      </m:e>
                    </m:acc>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𝟑</m:t>
                    </m:r>
                    <m:r>
                      <a:rPr lang="en-US" sz="2000" b="1" i="1">
                        <a:latin typeface="Cambria Math" panose="02040503050406030204" pitchFamily="18" charset="0"/>
                        <a:ea typeface="Cambria Math" panose="02040503050406030204" pitchFamily="18" charset="0"/>
                      </a:rPr>
                      <m:t>𝒔</m:t>
                    </m:r>
                  </m:oMath>
                </a14:m>
                <a:endParaRPr lang="en-US" sz="2000" b="1" dirty="0">
                  <a:ea typeface="Cambria Math" panose="02040503050406030204" pitchFamily="18" charset="0"/>
                </a:endParaRPr>
              </a:p>
              <a:p>
                <a:r>
                  <a:rPr lang="en-US" sz="2000" dirty="0">
                    <a:ea typeface="Cambria Math" panose="02040503050406030204" pitchFamily="18" charset="0"/>
                  </a:rPr>
                  <a:t>If the distribution is </a:t>
                </a:r>
                <a:r>
                  <a:rPr lang="en-US" sz="2000" b="1" dirty="0">
                    <a:ea typeface="Cambria Math" panose="02040503050406030204" pitchFamily="18" charset="0"/>
                  </a:rPr>
                  <a:t>symmetric and bell-shaped</a:t>
                </a:r>
                <a:r>
                  <a:rPr lang="en-US" sz="2000" dirty="0">
                    <a:ea typeface="Cambria Math" panose="02040503050406030204" pitchFamily="18" charset="0"/>
                  </a:rPr>
                  <a:t>, the </a:t>
                </a:r>
                <a:r>
                  <a:rPr lang="en-US" sz="2000" b="1" dirty="0">
                    <a:ea typeface="Cambria Math" panose="02040503050406030204" pitchFamily="18" charset="0"/>
                  </a:rPr>
                  <a:t>empirical rule is preferable to Chebyshev’s Theorem</a:t>
                </a:r>
                <a:endParaRPr lang="en-US" sz="2000" dirty="0"/>
              </a:p>
            </p:txBody>
          </p:sp>
        </mc:Choice>
        <mc:Fallback>
          <p:sp>
            <p:nvSpPr>
              <p:cNvPr id="3" name="Content Placeholder 2">
                <a:extLst>
                  <a:ext uri="{FF2B5EF4-FFF2-40B4-BE49-F238E27FC236}">
                    <a16:creationId xmlns:a16="http://schemas.microsoft.com/office/drawing/2014/main" id="{3D04A7AE-977A-4C7A-D5B5-74B6B9FE671A}"/>
                  </a:ext>
                </a:extLst>
              </p:cNvPr>
              <p:cNvSpPr>
                <a:spLocks noGrp="1" noRot="1" noChangeAspect="1" noMove="1" noResize="1" noEditPoints="1" noAdjustHandles="1" noChangeArrowheads="1" noChangeShapeType="1" noTextEdit="1"/>
              </p:cNvSpPr>
              <p:nvPr>
                <p:ph idx="1"/>
              </p:nvPr>
            </p:nvSpPr>
            <p:spPr>
              <a:xfrm>
                <a:off x="239486" y="2071316"/>
                <a:ext cx="7865430" cy="4681310"/>
              </a:xfrm>
              <a:blipFill>
                <a:blip r:embed="rId2"/>
                <a:stretch>
                  <a:fillRect l="-697" t="-1953"/>
                </a:stretch>
              </a:blipFill>
            </p:spPr>
            <p:txBody>
              <a:bodyPr/>
              <a:lstStyle/>
              <a:p>
                <a:r>
                  <a:rPr lang="en-US">
                    <a:noFill/>
                  </a:rPr>
                  <a:t> </a:t>
                </a:r>
              </a:p>
            </p:txBody>
          </p:sp>
        </mc:Fallback>
      </mc:AlternateContent>
      <p:pic>
        <p:nvPicPr>
          <p:cNvPr id="5" name="Picture 4" descr="Checkmate in a chess game">
            <a:extLst>
              <a:ext uri="{FF2B5EF4-FFF2-40B4-BE49-F238E27FC236}">
                <a16:creationId xmlns:a16="http://schemas.microsoft.com/office/drawing/2014/main" id="{6AA26786-A341-8B01-C611-FA650B45725E}"/>
              </a:ext>
            </a:extLst>
          </p:cNvPr>
          <p:cNvPicPr>
            <a:picLocks noChangeAspect="1"/>
          </p:cNvPicPr>
          <p:nvPr/>
        </p:nvPicPr>
        <p:blipFill rotWithShape="1">
          <a:blip r:embed="rId3"/>
          <a:srcRect l="11470" r="15655" b="1"/>
          <a:stretch/>
        </p:blipFill>
        <p:spPr>
          <a:xfrm>
            <a:off x="8176402" y="2093976"/>
            <a:ext cx="3941064" cy="4096512"/>
          </a:xfrm>
          <a:prstGeom prst="rect">
            <a:avLst/>
          </a:prstGeom>
        </p:spPr>
      </p:pic>
    </p:spTree>
    <p:extLst>
      <p:ext uri="{BB962C8B-B14F-4D97-AF65-F5344CB8AC3E}">
        <p14:creationId xmlns:p14="http://schemas.microsoft.com/office/powerpoint/2010/main" val="270388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0B7EF-7E23-C59D-1D0B-6E32D9BFE189}"/>
              </a:ext>
            </a:extLst>
          </p:cNvPr>
          <p:cNvSpPr>
            <a:spLocks noGrp="1"/>
          </p:cNvSpPr>
          <p:nvPr>
            <p:ph type="title"/>
          </p:nvPr>
        </p:nvSpPr>
        <p:spPr>
          <a:xfrm>
            <a:off x="572493" y="238539"/>
            <a:ext cx="11018520" cy="1434415"/>
          </a:xfrm>
        </p:spPr>
        <p:txBody>
          <a:bodyPr anchor="b">
            <a:normAutofit/>
          </a:bodyPr>
          <a:lstStyle/>
          <a:p>
            <a:r>
              <a:rPr lang="en-US" sz="5400"/>
              <a:t>Example</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A58EDD-EB90-FF31-7EF8-C6F8FBC99D6F}"/>
              </a:ext>
            </a:extLst>
          </p:cNvPr>
          <p:cNvSpPr>
            <a:spLocks noGrp="1"/>
          </p:cNvSpPr>
          <p:nvPr>
            <p:ph idx="1"/>
          </p:nvPr>
        </p:nvSpPr>
        <p:spPr>
          <a:xfrm>
            <a:off x="76200" y="2071316"/>
            <a:ext cx="7599457" cy="4511568"/>
          </a:xfrm>
        </p:spPr>
        <p:txBody>
          <a:bodyPr anchor="t">
            <a:normAutofit fontScale="92500" lnSpcReduction="20000"/>
          </a:bodyPr>
          <a:lstStyle/>
          <a:p>
            <a:r>
              <a:rPr lang="en-US" sz="2400"/>
              <a:t>A data scientist collaborates on a project with a zookeeper to study behavior changes in wild African painted dogs when a new dog is introduced into the pack.</a:t>
            </a:r>
          </a:p>
          <a:p>
            <a:r>
              <a:rPr lang="en-US" sz="2400"/>
              <a:t>An observational study is designed to collect behavior data on a random sample of dogs in the pack before and after the new dog is introduced.</a:t>
            </a:r>
          </a:p>
          <a:p>
            <a:r>
              <a:rPr lang="en-US" sz="2400"/>
              <a:t>Graphical and numerical summaries of the data show the proportion of aggressive behaviors increased by 0.096 (0.128 to 0.224) after the new dog was introduced.</a:t>
            </a:r>
          </a:p>
          <a:p>
            <a:r>
              <a:rPr lang="en-US" sz="2400"/>
              <a:t>The observed increase was found to be statistically greater than 0 which indicates aggressive behavior increases in the pack when a new dog is introduced.</a:t>
            </a:r>
          </a:p>
          <a:p>
            <a:r>
              <a:rPr lang="en-US" sz="2400"/>
              <a:t>The data scientist can report to the zookeeper that the data indicate introducing a new dog to the pack is associated with an increase in aggressive behavior.</a:t>
            </a:r>
          </a:p>
        </p:txBody>
      </p:sp>
      <p:pic>
        <p:nvPicPr>
          <p:cNvPr id="5" name="Picture 4" descr="Dog playing with paint">
            <a:extLst>
              <a:ext uri="{FF2B5EF4-FFF2-40B4-BE49-F238E27FC236}">
                <a16:creationId xmlns:a16="http://schemas.microsoft.com/office/drawing/2014/main" id="{9CA7AF11-0E72-2C27-5FA8-7C2152104093}"/>
              </a:ext>
            </a:extLst>
          </p:cNvPr>
          <p:cNvPicPr>
            <a:picLocks noChangeAspect="1"/>
          </p:cNvPicPr>
          <p:nvPr/>
        </p:nvPicPr>
        <p:blipFill rotWithShape="1">
          <a:blip r:embed="rId3"/>
          <a:srcRect l="12432" r="9645" b="4"/>
          <a:stretch/>
        </p:blipFill>
        <p:spPr>
          <a:xfrm>
            <a:off x="7675658" y="2093976"/>
            <a:ext cx="3941064" cy="4096512"/>
          </a:xfrm>
          <a:prstGeom prst="rect">
            <a:avLst/>
          </a:prstGeom>
        </p:spPr>
      </p:pic>
    </p:spTree>
    <p:extLst>
      <p:ext uri="{BB962C8B-B14F-4D97-AF65-F5344CB8AC3E}">
        <p14:creationId xmlns:p14="http://schemas.microsoft.com/office/powerpoint/2010/main" val="126477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EFE54-7C6D-524D-8396-E89B6690FCB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Measures of position</a:t>
            </a:r>
          </a:p>
        </p:txBody>
      </p: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2DC49A-695F-FDAB-96BE-D496758E8E8E}"/>
              </a:ext>
            </a:extLst>
          </p:cNvPr>
          <p:cNvPicPr>
            <a:picLocks noChangeAspect="1"/>
          </p:cNvPicPr>
          <p:nvPr/>
        </p:nvPicPr>
        <p:blipFill>
          <a:blip r:embed="rId2"/>
          <a:stretch>
            <a:fillRect/>
          </a:stretch>
        </p:blipFill>
        <p:spPr>
          <a:xfrm>
            <a:off x="730011" y="858525"/>
            <a:ext cx="7238758" cy="5211906"/>
          </a:xfrm>
          <a:prstGeom prst="rect">
            <a:avLst/>
          </a:prstGeom>
        </p:spPr>
      </p:pic>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499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DC71E-4BBA-F3B9-4E28-8972A5AC6D08}"/>
              </a:ext>
            </a:extLst>
          </p:cNvPr>
          <p:cNvSpPr>
            <a:spLocks noGrp="1"/>
          </p:cNvSpPr>
          <p:nvPr>
            <p:ph type="title"/>
          </p:nvPr>
        </p:nvSpPr>
        <p:spPr>
          <a:xfrm>
            <a:off x="5297762" y="329184"/>
            <a:ext cx="6251110" cy="1783080"/>
          </a:xfrm>
        </p:spPr>
        <p:txBody>
          <a:bodyPr anchor="b">
            <a:normAutofit/>
          </a:bodyPr>
          <a:lstStyle/>
          <a:p>
            <a:r>
              <a:rPr lang="en-US" sz="5400"/>
              <a:t>Measures of position</a:t>
            </a:r>
          </a:p>
        </p:txBody>
      </p:sp>
      <p:pic>
        <p:nvPicPr>
          <p:cNvPr id="5" name="Picture 4" descr="Desks in empty classroom">
            <a:extLst>
              <a:ext uri="{FF2B5EF4-FFF2-40B4-BE49-F238E27FC236}">
                <a16:creationId xmlns:a16="http://schemas.microsoft.com/office/drawing/2014/main" id="{9C92CB21-2667-9BAE-21F6-3CEF871C4E0F}"/>
              </a:ext>
            </a:extLst>
          </p:cNvPr>
          <p:cNvPicPr>
            <a:picLocks noChangeAspect="1"/>
          </p:cNvPicPr>
          <p:nvPr/>
        </p:nvPicPr>
        <p:blipFill rotWithShape="1">
          <a:blip r:embed="rId2"/>
          <a:srcRect l="26221" r="22845"/>
          <a:stretch/>
        </p:blipFill>
        <p:spPr>
          <a:xfrm>
            <a:off x="1" y="10"/>
            <a:ext cx="452845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7B45CD-B064-AA56-7AD5-1449380B51CA}"/>
              </a:ext>
            </a:extLst>
          </p:cNvPr>
          <p:cNvSpPr>
            <a:spLocks noGrp="1"/>
          </p:cNvSpPr>
          <p:nvPr>
            <p:ph idx="1"/>
          </p:nvPr>
        </p:nvSpPr>
        <p:spPr>
          <a:xfrm>
            <a:off x="4528459" y="2514601"/>
            <a:ext cx="7620000" cy="4223655"/>
          </a:xfrm>
        </p:spPr>
        <p:txBody>
          <a:bodyPr>
            <a:normAutofit/>
          </a:bodyPr>
          <a:lstStyle/>
          <a:p>
            <a:r>
              <a:rPr lang="en-US" sz="2000" dirty="0"/>
              <a:t>Example: a large lecture class has 280 students. </a:t>
            </a:r>
          </a:p>
          <a:p>
            <a:pPr lvl="1"/>
            <a:r>
              <a:rPr lang="en-US" sz="2000" dirty="0"/>
              <a:t>The mean score on an exam is 74 with a standard deviation of 8. </a:t>
            </a:r>
          </a:p>
          <a:p>
            <a:pPr lvl="1"/>
            <a:r>
              <a:rPr lang="en-US" sz="2000" dirty="0"/>
              <a:t>Approximately how many students scored within 58 and 90?</a:t>
            </a:r>
          </a:p>
          <a:p>
            <a:pPr lvl="1"/>
            <a:r>
              <a:rPr lang="en-US" sz="2000" dirty="0"/>
              <a:t>Approximately how many students scored more than 90?</a:t>
            </a:r>
          </a:p>
          <a:p>
            <a:r>
              <a:rPr lang="en-US" sz="2000" dirty="0"/>
              <a:t>58 and 90 are two standard deviations below and above the mean. </a:t>
            </a:r>
          </a:p>
          <a:p>
            <a:r>
              <a:rPr lang="en-US" sz="2000" dirty="0"/>
              <a:t>So about 95% of 280 students, or 266, scored within 58 and 90.</a:t>
            </a:r>
          </a:p>
          <a:p>
            <a:r>
              <a:rPr lang="en-US" sz="2000" dirty="0"/>
              <a:t>90 is two standard deviations above the mean.</a:t>
            </a:r>
          </a:p>
          <a:p>
            <a:pPr lvl="1"/>
            <a:r>
              <a:rPr lang="en-US" sz="2000" dirty="0"/>
              <a:t>95% of the observations fall within two standard deviations of the mean, 5% fall outside the interval</a:t>
            </a:r>
          </a:p>
          <a:p>
            <a:pPr lvl="1"/>
            <a:r>
              <a:rPr lang="en-US" sz="2000" dirty="0"/>
              <a:t>Given the symmetry of the distribution, 2.5% scored above 90</a:t>
            </a:r>
          </a:p>
          <a:p>
            <a:pPr lvl="1"/>
            <a:r>
              <a:rPr lang="en-US" sz="2000" dirty="0"/>
              <a:t>2.5% of the 280 students, or about 7, scored above 90 on the exam</a:t>
            </a:r>
          </a:p>
          <a:p>
            <a:endParaRPr lang="en-US" sz="2000" dirty="0"/>
          </a:p>
        </p:txBody>
      </p:sp>
    </p:spTree>
    <p:extLst>
      <p:ext uri="{BB962C8B-B14F-4D97-AF65-F5344CB8AC3E}">
        <p14:creationId xmlns:p14="http://schemas.microsoft.com/office/powerpoint/2010/main" val="2581705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315CD-C324-9DBF-E764-218F822D34F3}"/>
              </a:ext>
            </a:extLst>
          </p:cNvPr>
          <p:cNvSpPr>
            <a:spLocks noGrp="1"/>
          </p:cNvSpPr>
          <p:nvPr>
            <p:ph type="title"/>
          </p:nvPr>
        </p:nvSpPr>
        <p:spPr>
          <a:xfrm>
            <a:off x="5297762" y="329184"/>
            <a:ext cx="6251110" cy="1783080"/>
          </a:xfrm>
        </p:spPr>
        <p:txBody>
          <a:bodyPr anchor="b">
            <a:normAutofit/>
          </a:bodyPr>
          <a:lstStyle/>
          <a:p>
            <a:r>
              <a:rPr lang="en-US" sz="5400"/>
              <a:t>Measures of position</a:t>
            </a:r>
          </a:p>
        </p:txBody>
      </p:sp>
      <p:pic>
        <p:nvPicPr>
          <p:cNvPr id="5" name="Picture 4" descr="Colourful rulers and protractors">
            <a:extLst>
              <a:ext uri="{FF2B5EF4-FFF2-40B4-BE49-F238E27FC236}">
                <a16:creationId xmlns:a16="http://schemas.microsoft.com/office/drawing/2014/main" id="{9B2E7611-9CD3-702D-DF93-7516684AD1C2}"/>
              </a:ext>
            </a:extLst>
          </p:cNvPr>
          <p:cNvPicPr>
            <a:picLocks noChangeAspect="1"/>
          </p:cNvPicPr>
          <p:nvPr/>
        </p:nvPicPr>
        <p:blipFill rotWithShape="1">
          <a:blip r:embed="rId2"/>
          <a:srcRect l="21655" r="3318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D92D14-F9EE-FA28-D8BF-82211B92EC70}"/>
                  </a:ext>
                </a:extLst>
              </p:cNvPr>
              <p:cNvSpPr>
                <a:spLocks noGrp="1"/>
              </p:cNvSpPr>
              <p:nvPr>
                <p:ph idx="1"/>
              </p:nvPr>
            </p:nvSpPr>
            <p:spPr>
              <a:xfrm>
                <a:off x="5297762" y="2706624"/>
                <a:ext cx="6600324" cy="4002458"/>
              </a:xfrm>
            </p:spPr>
            <p:txBody>
              <a:bodyPr>
                <a:normAutofit/>
              </a:bodyPr>
              <a:lstStyle/>
              <a:p>
                <a:r>
                  <a:rPr lang="en-US" sz="2400" dirty="0"/>
                  <a:t>Use the </a:t>
                </a:r>
                <a:r>
                  <a:rPr lang="en-US" sz="2400" b="1" dirty="0"/>
                  <a:t>mean and the standard deviation</a:t>
                </a:r>
                <a:r>
                  <a:rPr lang="en-US" sz="2400" dirty="0"/>
                  <a:t> to find the </a:t>
                </a:r>
                <a:r>
                  <a:rPr lang="en-US" sz="2400" b="1" dirty="0"/>
                  <a:t>relative location</a:t>
                </a:r>
                <a:r>
                  <a:rPr lang="en-US" sz="2400" dirty="0"/>
                  <a:t> of an observation within a distribution. </a:t>
                </a:r>
              </a:p>
              <a:p>
                <a:r>
                  <a:rPr lang="en-US" sz="2400" dirty="0"/>
                  <a:t>The </a:t>
                </a:r>
                <a:r>
                  <a:rPr lang="en-US" sz="2400" b="1" i="1" dirty="0"/>
                  <a:t>z</a:t>
                </a:r>
                <a:r>
                  <a:rPr lang="en-US" sz="2400" b="1" dirty="0"/>
                  <a:t>-score </a:t>
                </a:r>
                <a:r>
                  <a:rPr lang="en-US" sz="2400" dirty="0"/>
                  <a:t>gives the relative position of an observation within a distribution by </a:t>
                </a:r>
                <a:endParaRPr lang="en-US" sz="24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𝒛</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𝒙</m:t>
                          </m:r>
                          <m:r>
                            <a:rPr lang="en-US" sz="2400" b="1" i="1">
                              <a:latin typeface="Cambria Math" panose="02040503050406030204" pitchFamily="18" charset="0"/>
                            </a:rPr>
                            <m:t>−</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𝒙</m:t>
                              </m:r>
                            </m:e>
                          </m:acc>
                        </m:num>
                        <m:den>
                          <m:r>
                            <a:rPr lang="en-US" sz="2400" b="1" i="1">
                              <a:latin typeface="Cambria Math" panose="02040503050406030204" pitchFamily="18" charset="0"/>
                            </a:rPr>
                            <m:t>𝒔</m:t>
                          </m:r>
                        </m:den>
                      </m:f>
                    </m:oMath>
                  </m:oMathPara>
                </a14:m>
                <a:endParaRPr lang="en-US" sz="2400" dirty="0"/>
              </a:p>
              <a:p>
                <a:pPr lvl="1"/>
                <a:r>
                  <a:rPr lang="en-US" dirty="0"/>
                  <a:t>Unitless measure </a:t>
                </a:r>
              </a:p>
              <a:p>
                <a:pPr lvl="1"/>
                <a:r>
                  <a:rPr lang="en-US" dirty="0"/>
                  <a:t>Measures the distance of an observation from the mean in terms of standard deviations</a:t>
                </a:r>
              </a:p>
              <a:p>
                <a:pPr lvl="1"/>
                <a:r>
                  <a:rPr lang="en-US" dirty="0"/>
                  <a:t>Also called standardizing</a:t>
                </a:r>
              </a:p>
            </p:txBody>
          </p:sp>
        </mc:Choice>
        <mc:Fallback>
          <p:sp>
            <p:nvSpPr>
              <p:cNvPr id="3" name="Content Placeholder 2">
                <a:extLst>
                  <a:ext uri="{FF2B5EF4-FFF2-40B4-BE49-F238E27FC236}">
                    <a16:creationId xmlns:a16="http://schemas.microsoft.com/office/drawing/2014/main" id="{17D92D14-F9EE-FA28-D8BF-82211B92EC70}"/>
                  </a:ext>
                </a:extLst>
              </p:cNvPr>
              <p:cNvSpPr>
                <a:spLocks noGrp="1" noRot="1" noChangeAspect="1" noMove="1" noResize="1" noEditPoints="1" noAdjustHandles="1" noChangeArrowheads="1" noChangeShapeType="1" noTextEdit="1"/>
              </p:cNvSpPr>
              <p:nvPr>
                <p:ph idx="1"/>
              </p:nvPr>
            </p:nvSpPr>
            <p:spPr>
              <a:xfrm>
                <a:off x="5297762" y="2706624"/>
                <a:ext cx="6600324" cy="4002458"/>
              </a:xfrm>
              <a:blipFill>
                <a:blip r:embed="rId3"/>
                <a:stretch>
                  <a:fillRect l="-1200" t="-2131" r="-1939" b="-2892"/>
                </a:stretch>
              </a:blipFill>
            </p:spPr>
            <p:txBody>
              <a:bodyPr/>
              <a:lstStyle/>
              <a:p>
                <a:r>
                  <a:rPr lang="en-US">
                    <a:noFill/>
                  </a:rPr>
                  <a:t> </a:t>
                </a:r>
              </a:p>
            </p:txBody>
          </p:sp>
        </mc:Fallback>
      </mc:AlternateContent>
    </p:spTree>
    <p:extLst>
      <p:ext uri="{BB962C8B-B14F-4D97-AF65-F5344CB8AC3E}">
        <p14:creationId xmlns:p14="http://schemas.microsoft.com/office/powerpoint/2010/main" val="44866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24A0640B-FB81-0A12-2213-F968080A8FF2}"/>
              </a:ext>
            </a:extLst>
          </p:cNvPr>
          <p:cNvPicPr>
            <a:picLocks noChangeAspect="1"/>
          </p:cNvPicPr>
          <p:nvPr/>
        </p:nvPicPr>
        <p:blipFill rotWithShape="1">
          <a:blip r:embed="rId2"/>
          <a:srcRect l="5085" r="35649"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315CD-C324-9DBF-E764-218F822D34F3}"/>
              </a:ext>
            </a:extLst>
          </p:cNvPr>
          <p:cNvSpPr>
            <a:spLocks noGrp="1"/>
          </p:cNvSpPr>
          <p:nvPr>
            <p:ph type="title"/>
          </p:nvPr>
        </p:nvSpPr>
        <p:spPr>
          <a:xfrm>
            <a:off x="761801" y="328512"/>
            <a:ext cx="4778387" cy="1628970"/>
          </a:xfrm>
        </p:spPr>
        <p:txBody>
          <a:bodyPr anchor="ctr">
            <a:normAutofit/>
          </a:bodyPr>
          <a:lstStyle/>
          <a:p>
            <a:r>
              <a:rPr lang="en-US" sz="4000"/>
              <a:t>Measures of position</a:t>
            </a:r>
          </a:p>
        </p:txBody>
      </p:sp>
      <p:sp>
        <p:nvSpPr>
          <p:cNvPr id="3" name="Content Placeholder 2">
            <a:extLst>
              <a:ext uri="{FF2B5EF4-FFF2-40B4-BE49-F238E27FC236}">
                <a16:creationId xmlns:a16="http://schemas.microsoft.com/office/drawing/2014/main" id="{17D92D14-F9EE-FA28-D8BF-82211B92EC70}"/>
              </a:ext>
            </a:extLst>
          </p:cNvPr>
          <p:cNvSpPr>
            <a:spLocks noGrp="1"/>
          </p:cNvSpPr>
          <p:nvPr>
            <p:ph idx="1"/>
          </p:nvPr>
        </p:nvSpPr>
        <p:spPr>
          <a:xfrm>
            <a:off x="261256" y="2285995"/>
            <a:ext cx="5671457" cy="4474034"/>
          </a:xfrm>
        </p:spPr>
        <p:txBody>
          <a:bodyPr anchor="ctr">
            <a:normAutofit/>
          </a:bodyPr>
          <a:lstStyle/>
          <a:p>
            <a:r>
              <a:rPr lang="en-US" sz="2400" dirty="0"/>
              <a:t>If the distribution is </a:t>
            </a:r>
            <a:r>
              <a:rPr lang="en-US" sz="2400" b="1" dirty="0"/>
              <a:t>relatively symmetric and bell-shaped,</a:t>
            </a:r>
            <a:r>
              <a:rPr lang="en-US" sz="2400" dirty="0"/>
              <a:t> use </a:t>
            </a:r>
            <a:r>
              <a:rPr lang="en-US" sz="2400" b="1" i="1" dirty="0"/>
              <a:t>z</a:t>
            </a:r>
            <a:r>
              <a:rPr lang="en-US" sz="2400" b="1" dirty="0"/>
              <a:t>-scores</a:t>
            </a:r>
            <a:r>
              <a:rPr lang="en-US" sz="2400" dirty="0"/>
              <a:t> to detect </a:t>
            </a:r>
            <a:r>
              <a:rPr lang="en-US" sz="2400" b="1" dirty="0"/>
              <a:t>outliers</a:t>
            </a:r>
            <a:r>
              <a:rPr lang="en-US" sz="2400" dirty="0"/>
              <a:t>. </a:t>
            </a:r>
          </a:p>
          <a:p>
            <a:r>
              <a:rPr lang="en-US" sz="2400" dirty="0"/>
              <a:t>Since almost all observations are within three standard deviations of the mean, an observation is an </a:t>
            </a:r>
            <a:r>
              <a:rPr lang="en-US" sz="2400" b="1" dirty="0"/>
              <a:t>outlier</a:t>
            </a:r>
            <a:r>
              <a:rPr lang="en-US" sz="2400" dirty="0"/>
              <a:t> if its </a:t>
            </a:r>
            <a:r>
              <a:rPr lang="en-US" sz="2400" b="1" i="1" dirty="0"/>
              <a:t>z‑</a:t>
            </a:r>
            <a:r>
              <a:rPr lang="en-US" sz="2400" b="1" dirty="0"/>
              <a:t>score is more than 3 or less than −3</a:t>
            </a:r>
            <a:r>
              <a:rPr lang="en-US" sz="2400" dirty="0"/>
              <a:t>. </a:t>
            </a:r>
          </a:p>
          <a:p>
            <a:r>
              <a:rPr lang="en-US" sz="2400" dirty="0"/>
              <a:t>Such observations must be reviewed to determine if they </a:t>
            </a:r>
            <a:r>
              <a:rPr lang="en-US" sz="2400" b="1" dirty="0"/>
              <a:t>should remain in the data set</a:t>
            </a:r>
            <a:r>
              <a:rPr lang="en-US" sz="2400" dirty="0"/>
              <a:t>.</a:t>
            </a:r>
            <a:r>
              <a:rPr lang="en-US" sz="2400" dirty="0">
                <a:solidFill>
                  <a:srgbClr val="FF0000"/>
                </a:solidFill>
              </a:rPr>
              <a:t> ???</a:t>
            </a:r>
          </a:p>
          <a:p>
            <a:pPr marL="0" indent="0">
              <a:buNone/>
            </a:pPr>
            <a:endParaRPr lang="en-US" sz="2400" dirty="0"/>
          </a:p>
        </p:txBody>
      </p:sp>
    </p:spTree>
    <p:extLst>
      <p:ext uri="{BB962C8B-B14F-4D97-AF65-F5344CB8AC3E}">
        <p14:creationId xmlns:p14="http://schemas.microsoft.com/office/powerpoint/2010/main" val="947189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5267B-00D5-0456-90FB-CB1AA1DFD169}"/>
              </a:ext>
            </a:extLst>
          </p:cNvPr>
          <p:cNvSpPr>
            <a:spLocks noGrp="1"/>
          </p:cNvSpPr>
          <p:nvPr>
            <p:ph type="title"/>
          </p:nvPr>
        </p:nvSpPr>
        <p:spPr>
          <a:xfrm>
            <a:off x="793662" y="386930"/>
            <a:ext cx="10066122" cy="1298448"/>
          </a:xfrm>
        </p:spPr>
        <p:txBody>
          <a:bodyPr anchor="b">
            <a:normAutofit/>
          </a:bodyPr>
          <a:lstStyle/>
          <a:p>
            <a:r>
              <a:rPr lang="en-US" sz="4800"/>
              <a:t>Measures of shape</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0352BB-FB52-B830-8C25-8557D9A804BB}"/>
              </a:ext>
            </a:extLst>
          </p:cNvPr>
          <p:cNvSpPr>
            <a:spLocks noGrp="1"/>
          </p:cNvSpPr>
          <p:nvPr>
            <p:ph idx="1"/>
          </p:nvPr>
        </p:nvSpPr>
        <p:spPr>
          <a:xfrm>
            <a:off x="174282" y="2438400"/>
            <a:ext cx="5577913" cy="3800559"/>
          </a:xfrm>
        </p:spPr>
        <p:txBody>
          <a:bodyPr anchor="ctr">
            <a:normAutofit/>
          </a:bodyPr>
          <a:lstStyle/>
          <a:p>
            <a:r>
              <a:rPr lang="en-US" sz="2400" dirty="0">
                <a:ea typeface="Cambria Math" panose="02040503050406030204" pitchFamily="18" charset="0"/>
              </a:rPr>
              <a:t>A distribution is </a:t>
            </a:r>
            <a:r>
              <a:rPr lang="en-US" sz="2400" b="1" dirty="0">
                <a:ea typeface="Cambria Math" panose="02040503050406030204" pitchFamily="18" charset="0"/>
              </a:rPr>
              <a:t>symmetric</a:t>
            </a:r>
            <a:r>
              <a:rPr lang="en-US" sz="2400" dirty="0">
                <a:ea typeface="Cambria Math" panose="02040503050406030204" pitchFamily="18" charset="0"/>
              </a:rPr>
              <a:t> if one side of the </a:t>
            </a:r>
            <a:r>
              <a:rPr lang="en-US" sz="2400" b="1" dirty="0">
                <a:ea typeface="Cambria Math" panose="02040503050406030204" pitchFamily="18" charset="0"/>
              </a:rPr>
              <a:t>histogram is a mirror image</a:t>
            </a:r>
            <a:r>
              <a:rPr lang="en-US" sz="2400" dirty="0">
                <a:ea typeface="Cambria Math" panose="02040503050406030204" pitchFamily="18" charset="0"/>
              </a:rPr>
              <a:t> of the other.</a:t>
            </a:r>
          </a:p>
          <a:p>
            <a:r>
              <a:rPr lang="en-US" sz="2400" dirty="0">
                <a:ea typeface="Cambria Math" panose="02040503050406030204" pitchFamily="18" charset="0"/>
              </a:rPr>
              <a:t>For a </a:t>
            </a:r>
            <a:r>
              <a:rPr lang="en-US" sz="2400" b="1" dirty="0">
                <a:ea typeface="Cambria Math" panose="02040503050406030204" pitchFamily="18" charset="0"/>
              </a:rPr>
              <a:t>symmetric</a:t>
            </a:r>
            <a:r>
              <a:rPr lang="en-US" sz="2400" dirty="0">
                <a:ea typeface="Cambria Math" panose="02040503050406030204" pitchFamily="18" charset="0"/>
              </a:rPr>
              <a:t> and </a:t>
            </a:r>
            <a:r>
              <a:rPr lang="en-US" sz="2400" b="1" dirty="0">
                <a:ea typeface="Cambria Math" panose="02040503050406030204" pitchFamily="18" charset="0"/>
              </a:rPr>
              <a:t>unimodal distribution</a:t>
            </a:r>
            <a:r>
              <a:rPr lang="en-US" sz="2400" dirty="0">
                <a:ea typeface="Cambria Math" panose="02040503050406030204" pitchFamily="18" charset="0"/>
              </a:rPr>
              <a:t> </a:t>
            </a:r>
            <a:r>
              <a:rPr lang="en-US" sz="2400" b="1" dirty="0">
                <a:ea typeface="Cambria Math" panose="02040503050406030204" pitchFamily="18" charset="0"/>
              </a:rPr>
              <a:t>mean=median=mode</a:t>
            </a:r>
            <a:endParaRPr lang="en-US" sz="2400" dirty="0">
              <a:ea typeface="Cambria Math" panose="02040503050406030204" pitchFamily="18" charset="0"/>
            </a:endParaRPr>
          </a:p>
          <a:p>
            <a:r>
              <a:rPr lang="en-US" sz="2400" b="1" dirty="0">
                <a:ea typeface="Cambria Math" panose="02040503050406030204" pitchFamily="18" charset="0"/>
              </a:rPr>
              <a:t>Positively skewed</a:t>
            </a:r>
            <a:r>
              <a:rPr lang="en-US" sz="2400" dirty="0">
                <a:ea typeface="Cambria Math" panose="02040503050406030204" pitchFamily="18" charset="0"/>
              </a:rPr>
              <a:t>: mean is usually greater than the median</a:t>
            </a:r>
            <a:r>
              <a:rPr lang="en-US" sz="2400" b="1" dirty="0">
                <a:ea typeface="Cambria Math" panose="02040503050406030204" pitchFamily="18" charset="0"/>
              </a:rPr>
              <a:t> (mean&gt;median)</a:t>
            </a:r>
          </a:p>
          <a:p>
            <a:r>
              <a:rPr lang="en-US" sz="2400" b="1" dirty="0">
                <a:ea typeface="Cambria Math" panose="02040503050406030204" pitchFamily="18" charset="0"/>
              </a:rPr>
              <a:t>Negatively skewed</a:t>
            </a:r>
            <a:r>
              <a:rPr lang="en-US" sz="2400" dirty="0">
                <a:ea typeface="Cambria Math" panose="02040503050406030204" pitchFamily="18" charset="0"/>
              </a:rPr>
              <a:t>: the mean is usually less than the median </a:t>
            </a:r>
            <a:r>
              <a:rPr lang="en-US" sz="2400" b="1" dirty="0">
                <a:ea typeface="Cambria Math" panose="02040503050406030204" pitchFamily="18" charset="0"/>
              </a:rPr>
              <a:t> (mean&lt;median)</a:t>
            </a:r>
            <a:endParaRPr lang="en-US" sz="2400" dirty="0">
              <a:ea typeface="Cambria Math" panose="02040503050406030204" pitchFamily="18" charset="0"/>
            </a:endParaRPr>
          </a:p>
          <a:p>
            <a:pPr marL="0" indent="0">
              <a:buNone/>
            </a:pPr>
            <a:endParaRPr lang="en-US" sz="2400" dirty="0"/>
          </a:p>
        </p:txBody>
      </p:sp>
      <p:pic>
        <p:nvPicPr>
          <p:cNvPr id="4" name="Picture 3" descr="A diagram of a positive and negative curve&#10;&#10;Description automatically generated with medium confidence">
            <a:extLst>
              <a:ext uri="{FF2B5EF4-FFF2-40B4-BE49-F238E27FC236}">
                <a16:creationId xmlns:a16="http://schemas.microsoft.com/office/drawing/2014/main" id="{28144572-C3B7-23EB-8F03-2E7E7D6C7333}"/>
              </a:ext>
            </a:extLst>
          </p:cNvPr>
          <p:cNvPicPr>
            <a:picLocks noChangeAspect="1"/>
          </p:cNvPicPr>
          <p:nvPr/>
        </p:nvPicPr>
        <p:blipFill>
          <a:blip r:embed="rId2"/>
          <a:stretch>
            <a:fillRect/>
          </a:stretch>
        </p:blipFill>
        <p:spPr>
          <a:xfrm>
            <a:off x="5911532" y="3234067"/>
            <a:ext cx="5150277" cy="2214619"/>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999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3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ormal body&#10;&#10;Description automatically generated with medium confidence">
            <a:extLst>
              <a:ext uri="{FF2B5EF4-FFF2-40B4-BE49-F238E27FC236}">
                <a16:creationId xmlns:a16="http://schemas.microsoft.com/office/drawing/2014/main" id="{E1047AA6-CCDF-8D6A-D3AD-89750E21CC2D}"/>
              </a:ext>
            </a:extLst>
          </p:cNvPr>
          <p:cNvPicPr>
            <a:picLocks noChangeAspect="1"/>
          </p:cNvPicPr>
          <p:nvPr/>
        </p:nvPicPr>
        <p:blipFill>
          <a:blip r:embed="rId3"/>
          <a:stretch>
            <a:fillRect/>
          </a:stretch>
        </p:blipFill>
        <p:spPr>
          <a:xfrm>
            <a:off x="643467" y="1016254"/>
            <a:ext cx="10905066" cy="4825492"/>
          </a:xfrm>
          <a:prstGeom prst="rect">
            <a:avLst/>
          </a:prstGeom>
        </p:spPr>
      </p:pic>
    </p:spTree>
    <p:extLst>
      <p:ext uri="{BB962C8B-B14F-4D97-AF65-F5344CB8AC3E}">
        <p14:creationId xmlns:p14="http://schemas.microsoft.com/office/powerpoint/2010/main" val="27871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5267B-00D5-0456-90FB-CB1AA1DFD169}"/>
              </a:ext>
            </a:extLst>
          </p:cNvPr>
          <p:cNvSpPr>
            <a:spLocks noGrp="1"/>
          </p:cNvSpPr>
          <p:nvPr>
            <p:ph type="title"/>
          </p:nvPr>
        </p:nvSpPr>
        <p:spPr>
          <a:xfrm>
            <a:off x="645064" y="525982"/>
            <a:ext cx="4282983" cy="1200361"/>
          </a:xfrm>
        </p:spPr>
        <p:txBody>
          <a:bodyPr anchor="b">
            <a:normAutofit/>
          </a:bodyPr>
          <a:lstStyle/>
          <a:p>
            <a:r>
              <a:rPr lang="en-US" sz="3600"/>
              <a:t>Measures of shape</a:t>
            </a:r>
          </a:p>
        </p:txBody>
      </p:sp>
      <p:sp>
        <p:nvSpPr>
          <p:cNvPr id="19" name="Rectangle 1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0352BB-FB52-B830-8C25-8557D9A804BB}"/>
              </a:ext>
            </a:extLst>
          </p:cNvPr>
          <p:cNvSpPr>
            <a:spLocks noGrp="1"/>
          </p:cNvSpPr>
          <p:nvPr>
            <p:ph idx="1"/>
          </p:nvPr>
        </p:nvSpPr>
        <p:spPr>
          <a:xfrm>
            <a:off x="221551" y="2031101"/>
            <a:ext cx="5475240" cy="3511943"/>
          </a:xfrm>
        </p:spPr>
        <p:txBody>
          <a:bodyPr anchor="ctr">
            <a:normAutofit lnSpcReduction="10000"/>
          </a:bodyPr>
          <a:lstStyle/>
          <a:p>
            <a:r>
              <a:rPr lang="en-US" sz="2000" dirty="0">
                <a:ea typeface="Cambria Math" panose="02040503050406030204" pitchFamily="18" charset="0"/>
              </a:rPr>
              <a:t>The </a:t>
            </a:r>
            <a:r>
              <a:rPr lang="en-US" sz="2000" b="1" dirty="0">
                <a:ea typeface="Cambria Math" panose="02040503050406030204" pitchFamily="18" charset="0"/>
              </a:rPr>
              <a:t>skewness coefficient</a:t>
            </a:r>
            <a:r>
              <a:rPr lang="en-US" sz="2000" dirty="0">
                <a:ea typeface="Cambria Math" panose="02040503050406030204" pitchFamily="18" charset="0"/>
              </a:rPr>
              <a:t> is a measure of skewness.</a:t>
            </a:r>
          </a:p>
          <a:p>
            <a:pPr lvl="1"/>
            <a:r>
              <a:rPr lang="en-US" sz="2000" b="1" dirty="0">
                <a:ea typeface="Cambria Math" panose="02040503050406030204" pitchFamily="18" charset="0"/>
              </a:rPr>
              <a:t>Zero</a:t>
            </a:r>
            <a:r>
              <a:rPr lang="en-US" sz="2000" dirty="0">
                <a:ea typeface="Cambria Math" panose="02040503050406030204" pitchFamily="18" charset="0"/>
              </a:rPr>
              <a:t>: observations are evenly distributed on both sides of the mean (</a:t>
            </a:r>
            <a:r>
              <a:rPr lang="en-US" sz="2000" b="1" dirty="0">
                <a:ea typeface="Cambria Math" panose="02040503050406030204" pitchFamily="18" charset="0"/>
              </a:rPr>
              <a:t>symmetric</a:t>
            </a:r>
            <a:r>
              <a:rPr lang="en-US" sz="2000" dirty="0">
                <a:ea typeface="Cambria Math" panose="02040503050406030204" pitchFamily="18" charset="0"/>
              </a:rPr>
              <a:t>)</a:t>
            </a:r>
          </a:p>
          <a:p>
            <a:pPr lvl="1"/>
            <a:r>
              <a:rPr lang="en-US" sz="2000" b="1" dirty="0">
                <a:ea typeface="Cambria Math" panose="02040503050406030204" pitchFamily="18" charset="0"/>
              </a:rPr>
              <a:t>Positive</a:t>
            </a:r>
            <a:r>
              <a:rPr lang="en-US" sz="2000" dirty="0">
                <a:ea typeface="Cambria Math" panose="02040503050406030204" pitchFamily="18" charset="0"/>
              </a:rPr>
              <a:t>: extreme observations in the right tail, pulling the mean up relative to the median </a:t>
            </a:r>
          </a:p>
          <a:p>
            <a:pPr marL="457200" lvl="1" indent="0">
              <a:buNone/>
            </a:pPr>
            <a:r>
              <a:rPr lang="en-US" sz="2000" dirty="0">
                <a:ea typeface="Cambria Math" panose="02040503050406030204" pitchFamily="18" charset="0"/>
              </a:rPr>
              <a:t>	</a:t>
            </a:r>
            <a:r>
              <a:rPr lang="en-US" sz="2000" b="1" dirty="0">
                <a:ea typeface="Cambria Math" panose="02040503050406030204" pitchFamily="18" charset="0"/>
              </a:rPr>
              <a:t>mean</a:t>
            </a:r>
            <a:r>
              <a:rPr lang="en-US" sz="2000" dirty="0">
                <a:ea typeface="Cambria Math" panose="02040503050406030204" pitchFamily="18" charset="0"/>
              </a:rPr>
              <a:t> </a:t>
            </a:r>
            <a:r>
              <a:rPr lang="en-US" sz="2000" dirty="0">
                <a:ea typeface="Cambria Math" panose="02040503050406030204" pitchFamily="18" charset="0"/>
                <a:sym typeface="Wingdings" panose="05000000000000000000" pitchFamily="2" charset="2"/>
              </a:rPr>
              <a:t> increase</a:t>
            </a:r>
            <a:endParaRPr lang="en-US" sz="2000" dirty="0">
              <a:ea typeface="Cambria Math" panose="02040503050406030204" pitchFamily="18" charset="0"/>
            </a:endParaRPr>
          </a:p>
          <a:p>
            <a:pPr lvl="1"/>
            <a:r>
              <a:rPr lang="en-US" sz="2000" b="1" dirty="0">
                <a:ea typeface="Cambria Math" panose="02040503050406030204" pitchFamily="18" charset="0"/>
              </a:rPr>
              <a:t>Negative</a:t>
            </a:r>
            <a:r>
              <a:rPr lang="en-US" sz="2000" dirty="0">
                <a:ea typeface="Cambria Math" panose="02040503050406030204" pitchFamily="18" charset="0"/>
              </a:rPr>
              <a:t>: extreme observations in the left tail, pulling the mean down relative the median</a:t>
            </a:r>
          </a:p>
          <a:p>
            <a:pPr marL="457200" lvl="1" indent="0">
              <a:buNone/>
            </a:pPr>
            <a:r>
              <a:rPr lang="en-US" sz="2000" b="1" dirty="0">
                <a:ea typeface="Cambria Math" panose="02040503050406030204" pitchFamily="18" charset="0"/>
              </a:rPr>
              <a:t> 	mean </a:t>
            </a:r>
            <a:r>
              <a:rPr lang="en-US" sz="2000" b="1" dirty="0">
                <a:ea typeface="Cambria Math" panose="02040503050406030204" pitchFamily="18" charset="0"/>
                <a:sym typeface="Wingdings" panose="05000000000000000000" pitchFamily="2" charset="2"/>
              </a:rPr>
              <a:t> decrease</a:t>
            </a:r>
            <a:endParaRPr lang="en-US" sz="2000" dirty="0"/>
          </a:p>
        </p:txBody>
      </p:sp>
      <p:sp>
        <p:nvSpPr>
          <p:cNvPr id="21" name="Rectangle 2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diagram of a normal distribution&#10;&#10;Description automatically generated">
            <a:extLst>
              <a:ext uri="{FF2B5EF4-FFF2-40B4-BE49-F238E27FC236}">
                <a16:creationId xmlns:a16="http://schemas.microsoft.com/office/drawing/2014/main" id="{C49CE210-8C89-93A9-EFD5-3C2A9C619F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87738" y="2285452"/>
            <a:ext cx="5628018" cy="2054226"/>
          </a:xfrm>
          <a:prstGeom prst="rect">
            <a:avLst/>
          </a:prstGeom>
        </p:spPr>
      </p:pic>
    </p:spTree>
    <p:extLst>
      <p:ext uri="{BB962C8B-B14F-4D97-AF65-F5344CB8AC3E}">
        <p14:creationId xmlns:p14="http://schemas.microsoft.com/office/powerpoint/2010/main" val="1801534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8DDC6-0CF0-3023-37DB-8B356AED65E1}"/>
              </a:ext>
            </a:extLst>
          </p:cNvPr>
          <p:cNvSpPr>
            <a:spLocks noGrp="1"/>
          </p:cNvSpPr>
          <p:nvPr>
            <p:ph type="title"/>
          </p:nvPr>
        </p:nvSpPr>
        <p:spPr>
          <a:xfrm>
            <a:off x="645064" y="525982"/>
            <a:ext cx="4282983" cy="1200361"/>
          </a:xfrm>
        </p:spPr>
        <p:txBody>
          <a:bodyPr anchor="b">
            <a:normAutofit/>
          </a:bodyPr>
          <a:lstStyle/>
          <a:p>
            <a:r>
              <a:rPr lang="en-US" sz="3600"/>
              <a:t>Measures of shape</a:t>
            </a:r>
          </a:p>
        </p:txBody>
      </p:sp>
      <p:sp>
        <p:nvSpPr>
          <p:cNvPr id="2057" name="Rectangle 20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8AE32-B4F9-4D6F-D23B-B202D1153D34}"/>
              </a:ext>
            </a:extLst>
          </p:cNvPr>
          <p:cNvSpPr>
            <a:spLocks noGrp="1"/>
          </p:cNvSpPr>
          <p:nvPr>
            <p:ph idx="1"/>
          </p:nvPr>
        </p:nvSpPr>
        <p:spPr>
          <a:xfrm>
            <a:off x="645066" y="2031101"/>
            <a:ext cx="5076662" cy="3511943"/>
          </a:xfrm>
        </p:spPr>
        <p:txBody>
          <a:bodyPr anchor="ctr">
            <a:normAutofit/>
          </a:bodyPr>
          <a:lstStyle/>
          <a:p>
            <a:r>
              <a:rPr lang="en-US" sz="3200" b="1" dirty="0">
                <a:ea typeface="Cambria Math" panose="02040503050406030204" pitchFamily="18" charset="0"/>
              </a:rPr>
              <a:t>Kurtosis</a:t>
            </a:r>
            <a:r>
              <a:rPr lang="en-US" sz="3200" dirty="0">
                <a:ea typeface="Cambria Math" panose="02040503050406030204" pitchFamily="18" charset="0"/>
              </a:rPr>
              <a:t> is a measure of tail heaviness or peakedness of the distribution . Larger values of kurtosis indicate a greater presence of extreme values in the distribution</a:t>
            </a:r>
            <a:r>
              <a:rPr lang="en-US" sz="3200" b="0" i="0" dirty="0">
                <a:effectLst/>
                <a:latin typeface="Roboto" panose="02000000000000000000" pitchFamily="2" charset="0"/>
              </a:rPr>
              <a:t>.</a:t>
            </a:r>
          </a:p>
          <a:p>
            <a:pPr marL="0" indent="0">
              <a:buNone/>
            </a:pPr>
            <a:endParaRPr lang="en-US" sz="3200" dirty="0"/>
          </a:p>
        </p:txBody>
      </p:sp>
      <p:sp>
        <p:nvSpPr>
          <p:cNvPr id="2059" name="Rectangle 20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diagram of a normal distribution&#10;&#10;Description automatically generated">
            <a:extLst>
              <a:ext uri="{FF2B5EF4-FFF2-40B4-BE49-F238E27FC236}">
                <a16:creationId xmlns:a16="http://schemas.microsoft.com/office/drawing/2014/main" id="{FD28F564-2C7A-1071-D229-9F21ACC37E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38" y="1556623"/>
            <a:ext cx="5628018" cy="35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8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th equations on a yellow background&#10;&#10;Description automatically generated">
            <a:extLst>
              <a:ext uri="{FF2B5EF4-FFF2-40B4-BE49-F238E27FC236}">
                <a16:creationId xmlns:a16="http://schemas.microsoft.com/office/drawing/2014/main" id="{708DA02B-62F2-FC36-E354-949841BAA48A}"/>
              </a:ext>
            </a:extLst>
          </p:cNvPr>
          <p:cNvPicPr>
            <a:picLocks noChangeAspect="1"/>
          </p:cNvPicPr>
          <p:nvPr/>
        </p:nvPicPr>
        <p:blipFill>
          <a:blip r:embed="rId2"/>
          <a:stretch>
            <a:fillRect/>
          </a:stretch>
        </p:blipFill>
        <p:spPr>
          <a:xfrm>
            <a:off x="643467" y="1697820"/>
            <a:ext cx="10905066" cy="3462359"/>
          </a:xfrm>
          <a:prstGeom prst="rect">
            <a:avLst/>
          </a:prstGeom>
        </p:spPr>
      </p:pic>
    </p:spTree>
    <p:extLst>
      <p:ext uri="{BB962C8B-B14F-4D97-AF65-F5344CB8AC3E}">
        <p14:creationId xmlns:p14="http://schemas.microsoft.com/office/powerpoint/2010/main" val="434751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ED703-C77D-A9FC-6665-2551CF30E706}"/>
              </a:ext>
            </a:extLst>
          </p:cNvPr>
          <p:cNvSpPr>
            <a:spLocks noGrp="1"/>
          </p:cNvSpPr>
          <p:nvPr>
            <p:ph type="title"/>
          </p:nvPr>
        </p:nvSpPr>
        <p:spPr>
          <a:xfrm>
            <a:off x="793662" y="386930"/>
            <a:ext cx="5302338" cy="1298448"/>
          </a:xfrm>
        </p:spPr>
        <p:txBody>
          <a:bodyPr anchor="b">
            <a:normAutofit/>
          </a:bodyPr>
          <a:lstStyle/>
          <a:p>
            <a:r>
              <a:rPr lang="en-US" sz="4800" dirty="0"/>
              <a:t>Measures of shape</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7428FA-22A0-24A5-5124-B7D8645B50AB}"/>
              </a:ext>
            </a:extLst>
          </p:cNvPr>
          <p:cNvSpPr>
            <a:spLocks noGrp="1"/>
          </p:cNvSpPr>
          <p:nvPr>
            <p:ph idx="1"/>
          </p:nvPr>
        </p:nvSpPr>
        <p:spPr>
          <a:xfrm>
            <a:off x="174282" y="2203078"/>
            <a:ext cx="11897975" cy="4472225"/>
          </a:xfrm>
        </p:spPr>
        <p:txBody>
          <a:bodyPr anchor="ctr">
            <a:normAutofit lnSpcReduction="10000"/>
          </a:bodyPr>
          <a:lstStyle/>
          <a:p>
            <a:r>
              <a:rPr lang="en-US" sz="2400" dirty="0"/>
              <a:t>A </a:t>
            </a:r>
            <a:r>
              <a:rPr lang="en-US" sz="2400" b="1" dirty="0"/>
              <a:t>percentile</a:t>
            </a:r>
            <a:r>
              <a:rPr lang="en-US" sz="2400" dirty="0"/>
              <a:t> divides the data into two parts.</a:t>
            </a:r>
          </a:p>
          <a:p>
            <a:pPr lvl="1"/>
            <a:r>
              <a:rPr lang="en-US" dirty="0"/>
              <a:t>Approximately </a:t>
            </a:r>
            <a:r>
              <a:rPr lang="en-US" i="1" dirty="0"/>
              <a:t>p</a:t>
            </a:r>
            <a:r>
              <a:rPr lang="en-US" dirty="0"/>
              <a:t> percent of the observations are less than the </a:t>
            </a:r>
            <a:r>
              <a:rPr lang="en-US" i="1" dirty="0" err="1"/>
              <a:t>p</a:t>
            </a:r>
            <a:r>
              <a:rPr lang="en-US" i="1" baseline="30000" dirty="0" err="1"/>
              <a:t>th</a:t>
            </a:r>
            <a:r>
              <a:rPr lang="en-US" dirty="0"/>
              <a:t> percentile</a:t>
            </a:r>
          </a:p>
          <a:p>
            <a:pPr lvl="1"/>
            <a:r>
              <a:rPr lang="en-US" dirty="0"/>
              <a:t>Approximately </a:t>
            </a:r>
            <a:r>
              <a:rPr lang="en-US" i="1" dirty="0"/>
              <a:t>1-p</a:t>
            </a:r>
            <a:r>
              <a:rPr lang="en-US" dirty="0"/>
              <a:t> percent of the observations are greater than the </a:t>
            </a:r>
            <a:r>
              <a:rPr lang="en-US" i="1" dirty="0" err="1"/>
              <a:t>p</a:t>
            </a:r>
            <a:r>
              <a:rPr lang="en-US" i="1" baseline="30000" dirty="0" err="1"/>
              <a:t>th</a:t>
            </a:r>
            <a:r>
              <a:rPr lang="en-US" dirty="0"/>
              <a:t> percentile</a:t>
            </a:r>
          </a:p>
          <a:p>
            <a:r>
              <a:rPr lang="en-US" sz="2400" dirty="0"/>
              <a:t>A percentile is a measure of location.</a:t>
            </a:r>
          </a:p>
          <a:p>
            <a:r>
              <a:rPr lang="en-US" sz="2400" dirty="0"/>
              <a:t>It is also used as a measure of relative position because it is easy to interpret.</a:t>
            </a:r>
          </a:p>
          <a:p>
            <a:r>
              <a:rPr lang="en-US" sz="2400" dirty="0"/>
              <a:t>When we calculate the 25th, 50th, and 75th percentiles for a variable, we have divided it into four equal parts or quarter.</a:t>
            </a:r>
          </a:p>
          <a:p>
            <a:r>
              <a:rPr lang="en-US" sz="2400" dirty="0"/>
              <a:t>25th percentile: Q1</a:t>
            </a:r>
          </a:p>
          <a:p>
            <a:r>
              <a:rPr lang="en-US" sz="2400" dirty="0"/>
              <a:t>50th percentile: Q2</a:t>
            </a:r>
          </a:p>
          <a:p>
            <a:r>
              <a:rPr lang="en-US" sz="2400" dirty="0"/>
              <a:t>75th percentile: Q3</a:t>
            </a:r>
          </a:p>
          <a:p>
            <a:r>
              <a:rPr lang="en-US" sz="2400" dirty="0"/>
              <a:t>It only makes sense to calculate percentile for larger data sets.</a:t>
            </a:r>
          </a:p>
        </p:txBody>
      </p:sp>
      <p:pic>
        <p:nvPicPr>
          <p:cNvPr id="4" name="Picture 3" descr="A diagram of a graph&#10;&#10;Description automatically generated">
            <a:hlinkClick r:id="rId2"/>
            <a:extLst>
              <a:ext uri="{FF2B5EF4-FFF2-40B4-BE49-F238E27FC236}">
                <a16:creationId xmlns:a16="http://schemas.microsoft.com/office/drawing/2014/main" id="{62CBE20E-0CD9-EB80-A6AC-20BB6B744AE6}"/>
              </a:ext>
            </a:extLst>
          </p:cNvPr>
          <p:cNvPicPr>
            <a:picLocks noChangeAspect="1"/>
          </p:cNvPicPr>
          <p:nvPr/>
        </p:nvPicPr>
        <p:blipFill>
          <a:blip r:embed="rId3"/>
          <a:stretch>
            <a:fillRect/>
          </a:stretch>
        </p:blipFill>
        <p:spPr>
          <a:xfrm>
            <a:off x="6215744" y="43545"/>
            <a:ext cx="5707428" cy="2021016"/>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23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6CD3CEB8-D689-921C-0E88-BF34E4999B82}"/>
              </a:ext>
            </a:extLst>
          </p:cNvPr>
          <p:cNvPicPr>
            <a:picLocks noChangeAspect="1"/>
          </p:cNvPicPr>
          <p:nvPr/>
        </p:nvPicPr>
        <p:blipFill>
          <a:blip r:embed="rId3"/>
          <a:stretch>
            <a:fillRect/>
          </a:stretch>
        </p:blipFill>
        <p:spPr>
          <a:xfrm>
            <a:off x="6736609" y="643467"/>
            <a:ext cx="4498635" cy="5571066"/>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data collection&#10;&#10;Description automatically generated">
            <a:extLst>
              <a:ext uri="{FF2B5EF4-FFF2-40B4-BE49-F238E27FC236}">
                <a16:creationId xmlns:a16="http://schemas.microsoft.com/office/drawing/2014/main" id="{41EA8CD4-C841-B70D-7641-A2EF8F7375F3}"/>
              </a:ext>
            </a:extLst>
          </p:cNvPr>
          <p:cNvPicPr>
            <a:picLocks noChangeAspect="1"/>
          </p:cNvPicPr>
          <p:nvPr/>
        </p:nvPicPr>
        <p:blipFill>
          <a:blip r:embed="rId4"/>
          <a:stretch>
            <a:fillRect/>
          </a:stretch>
        </p:blipFill>
        <p:spPr>
          <a:xfrm>
            <a:off x="641180" y="771177"/>
            <a:ext cx="5129784" cy="5315645"/>
          </a:xfrm>
          <a:prstGeom prst="rect">
            <a:avLst/>
          </a:prstGeom>
        </p:spPr>
      </p:pic>
    </p:spTree>
    <p:extLst>
      <p:ext uri="{BB962C8B-B14F-4D97-AF65-F5344CB8AC3E}">
        <p14:creationId xmlns:p14="http://schemas.microsoft.com/office/powerpoint/2010/main" val="3688950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65E96C-0560-6DD9-8FF4-B86258D56B24}"/>
              </a:ext>
            </a:extLst>
          </p:cNvPr>
          <p:cNvSpPr>
            <a:spLocks noGrp="1"/>
          </p:cNvSpPr>
          <p:nvPr>
            <p:ph type="title"/>
          </p:nvPr>
        </p:nvSpPr>
        <p:spPr>
          <a:xfrm>
            <a:off x="-32924" y="1627476"/>
            <a:ext cx="2286267" cy="2062782"/>
          </a:xfrm>
          <a:prstGeom prst="ellipse">
            <a:avLst/>
          </a:prstGeom>
          <a:solidFill>
            <a:srgbClr val="262626"/>
          </a:solidFill>
          <a:ln w="174625" cmpd="thinThick">
            <a:solidFill>
              <a:srgbClr val="262626"/>
            </a:solidFill>
          </a:ln>
        </p:spPr>
        <p:txBody>
          <a:bodyPr anchor="ctr">
            <a:normAutofit/>
          </a:bodyPr>
          <a:lstStyle/>
          <a:p>
            <a:pPr algn="ctr"/>
            <a:r>
              <a:rPr lang="en-US" sz="2400">
                <a:solidFill>
                  <a:srgbClr val="FFFFFF"/>
                </a:solidFill>
              </a:rPr>
              <a:t>Python: Descriptive Statistics</a:t>
            </a:r>
          </a:p>
        </p:txBody>
      </p:sp>
      <p:graphicFrame>
        <p:nvGraphicFramePr>
          <p:cNvPr id="2" name="Table 1">
            <a:extLst>
              <a:ext uri="{FF2B5EF4-FFF2-40B4-BE49-F238E27FC236}">
                <a16:creationId xmlns:a16="http://schemas.microsoft.com/office/drawing/2014/main" id="{990E046F-DA8D-257B-AD71-373DC33CB82A}"/>
              </a:ext>
            </a:extLst>
          </p:cNvPr>
          <p:cNvGraphicFramePr>
            <a:graphicFrameLocks noGrp="1"/>
          </p:cNvGraphicFramePr>
          <p:nvPr>
            <p:extLst>
              <p:ext uri="{D42A27DB-BD31-4B8C-83A1-F6EECF244321}">
                <p14:modId xmlns:p14="http://schemas.microsoft.com/office/powerpoint/2010/main" val="701736196"/>
              </p:ext>
            </p:extLst>
          </p:nvPr>
        </p:nvGraphicFramePr>
        <p:xfrm>
          <a:off x="2427514" y="176463"/>
          <a:ext cx="9612736" cy="6545178"/>
        </p:xfrm>
        <a:graphic>
          <a:graphicData uri="http://schemas.openxmlformats.org/drawingml/2006/table">
            <a:tbl>
              <a:tblPr firstRow="1" bandRow="1">
                <a:tableStyleId>{9D7B26C5-4107-4FEC-AEDC-1716B250A1EF}</a:tableStyleId>
              </a:tblPr>
              <a:tblGrid>
                <a:gridCol w="1832678">
                  <a:extLst>
                    <a:ext uri="{9D8B030D-6E8A-4147-A177-3AD203B41FA5}">
                      <a16:colId xmlns:a16="http://schemas.microsoft.com/office/drawing/2014/main" val="1781456811"/>
                    </a:ext>
                  </a:extLst>
                </a:gridCol>
                <a:gridCol w="2022355">
                  <a:extLst>
                    <a:ext uri="{9D8B030D-6E8A-4147-A177-3AD203B41FA5}">
                      <a16:colId xmlns:a16="http://schemas.microsoft.com/office/drawing/2014/main" val="579140701"/>
                    </a:ext>
                  </a:extLst>
                </a:gridCol>
                <a:gridCol w="5757703">
                  <a:extLst>
                    <a:ext uri="{9D8B030D-6E8A-4147-A177-3AD203B41FA5}">
                      <a16:colId xmlns:a16="http://schemas.microsoft.com/office/drawing/2014/main" val="3670539856"/>
                    </a:ext>
                  </a:extLst>
                </a:gridCol>
              </a:tblGrid>
              <a:tr h="322649">
                <a:tc>
                  <a:txBody>
                    <a:bodyPr/>
                    <a:lstStyle/>
                    <a:p>
                      <a:pPr algn="ctr" fontAlgn="ctr"/>
                      <a:r>
                        <a:rPr lang="en-US" sz="1600" u="none" strike="noStrike">
                          <a:effectLst/>
                        </a:rPr>
                        <a:t>Method</a:t>
                      </a:r>
                      <a:endParaRPr lang="en-US" sz="1600" b="0" i="0" u="none" strike="noStrike">
                        <a:solidFill>
                          <a:srgbClr val="37474F"/>
                        </a:solidFill>
                        <a:effectLst/>
                        <a:latin typeface="Roboto" panose="02000000000000000000" pitchFamily="2" charset="0"/>
                      </a:endParaRPr>
                    </a:p>
                  </a:txBody>
                  <a:tcPr marL="7229" marR="7229" marT="7229" marB="0" anchor="ctr"/>
                </a:tc>
                <a:tc>
                  <a:txBody>
                    <a:bodyPr/>
                    <a:lstStyle/>
                    <a:p>
                      <a:pPr algn="ctr" fontAlgn="ctr"/>
                      <a:r>
                        <a:rPr lang="en-US" sz="1600" u="none" strike="noStrike">
                          <a:effectLst/>
                        </a:rPr>
                        <a:t>Parameters</a:t>
                      </a:r>
                      <a:endParaRPr lang="en-US" sz="1600" b="0" i="0" u="none" strike="noStrike">
                        <a:solidFill>
                          <a:srgbClr val="37474F"/>
                        </a:solidFill>
                        <a:effectLst/>
                        <a:latin typeface="Roboto" panose="02000000000000000000" pitchFamily="2" charset="0"/>
                      </a:endParaRPr>
                    </a:p>
                  </a:txBody>
                  <a:tcPr marL="7229" marR="7229" marT="7229" marB="0" anchor="ctr"/>
                </a:tc>
                <a:tc>
                  <a:txBody>
                    <a:bodyPr/>
                    <a:lstStyle/>
                    <a:p>
                      <a:pPr algn="ctr" fontAlgn="ctr"/>
                      <a:r>
                        <a:rPr lang="en-US" sz="1600" u="none" strike="noStrike" dirty="0">
                          <a:effectLst/>
                        </a:rPr>
                        <a:t>Description</a:t>
                      </a:r>
                      <a:endParaRPr lang="en-US" sz="1600" b="0" i="0" u="none" strike="noStrike" dirty="0">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2609617596"/>
                  </a:ext>
                </a:extLst>
              </a:tr>
              <a:tr h="586915">
                <a:tc>
                  <a:txBody>
                    <a:bodyPr/>
                    <a:lstStyle/>
                    <a:p>
                      <a:pPr algn="l" fontAlgn="ctr"/>
                      <a:r>
                        <a:rPr lang="en-US" sz="1600" u="none" strike="noStrike" dirty="0" err="1">
                          <a:effectLst/>
                        </a:rPr>
                        <a:t>DataFrame.mean</a:t>
                      </a:r>
                      <a:r>
                        <a:rPr lang="en-US" sz="1600" u="none" strike="noStrike" dirty="0">
                          <a:effectLst/>
                        </a:rPr>
                        <a:t>() </a:t>
                      </a:r>
                      <a:r>
                        <a:rPr lang="en-US" sz="1600" u="none" strike="noStrike" dirty="0" err="1">
                          <a:effectLst/>
                        </a:rPr>
                        <a:t>DataFrame.median</a:t>
                      </a:r>
                      <a:r>
                        <a:rPr lang="en-US" sz="1600" u="none" strike="noStrike" dirty="0">
                          <a:effectLst/>
                        </a:rPr>
                        <a:t>()</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dirty="0">
                          <a:effectLst/>
                        </a:rPr>
                        <a:t>axis=None </a:t>
                      </a:r>
                      <a:r>
                        <a:rPr lang="en-US" sz="1600" u="none" strike="noStrike" dirty="0" err="1">
                          <a:effectLst/>
                        </a:rPr>
                        <a:t>skipna</a:t>
                      </a:r>
                      <a:r>
                        <a:rPr lang="en-US" sz="1600" u="none" strike="noStrike" dirty="0">
                          <a:effectLst/>
                        </a:rPr>
                        <a:t>=True </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Returns the mean or median of the values over the requested axis. </a:t>
                      </a:r>
                      <a:r>
                        <a:rPr lang="en-US" sz="1100" u="none" strike="noStrike">
                          <a:effectLst/>
                        </a:rPr>
                        <a:t>skipna=True</a:t>
                      </a:r>
                      <a:r>
                        <a:rPr lang="en-US" sz="1600" u="none" strike="noStrike">
                          <a:effectLst/>
                        </a:rPr>
                        <a:t> excludes NA/null values.</a:t>
                      </a:r>
                      <a:endParaRPr lang="en-US" sz="1600" b="0" i="0" u="none" strike="noStrike">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1923794533"/>
                  </a:ext>
                </a:extLst>
              </a:tr>
              <a:tr h="1115446">
                <a:tc>
                  <a:txBody>
                    <a:bodyPr/>
                    <a:lstStyle/>
                    <a:p>
                      <a:pPr algn="l" fontAlgn="ctr"/>
                      <a:r>
                        <a:rPr lang="en-US" sz="1600" u="none" strike="noStrike" dirty="0" err="1">
                          <a:effectLst/>
                        </a:rPr>
                        <a:t>DataFrame.var</a:t>
                      </a:r>
                      <a:r>
                        <a:rPr lang="en-US" sz="1600" u="none" strike="noStrike" dirty="0">
                          <a:effectLst/>
                        </a:rPr>
                        <a:t>() </a:t>
                      </a:r>
                      <a:r>
                        <a:rPr lang="en-US" sz="1600" u="none" strike="noStrike" dirty="0" err="1">
                          <a:effectLst/>
                        </a:rPr>
                        <a:t>DataFrame.std</a:t>
                      </a:r>
                      <a:r>
                        <a:rPr lang="en-US" sz="1600" u="none" strike="noStrike" dirty="0">
                          <a:effectLst/>
                        </a:rPr>
                        <a:t>()</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axis=None skipna=True ddof=1 </a:t>
                      </a:r>
                      <a:endParaRPr lang="en-US" sz="1600" b="0" i="0" u="none" strike="noStrike">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Returns the unbiased sample variance (divides by n-</a:t>
                      </a:r>
                      <a:r>
                        <a:rPr lang="en-US" sz="1050" u="none" strike="noStrike">
                          <a:effectLst/>
                        </a:rPr>
                        <a:t>1</a:t>
                      </a:r>
                      <a:r>
                        <a:rPr lang="en-US" sz="1600" u="none" strike="noStrike">
                          <a:effectLst/>
                        </a:rPr>
                        <a:t>) or standard deviation of the values over the requested axis. The divisor used is n-</a:t>
                      </a:r>
                      <a:r>
                        <a:rPr lang="en-US" sz="1100" u="none" strike="noStrike">
                          <a:effectLst/>
                        </a:rPr>
                        <a:t>ddof</a:t>
                      </a:r>
                      <a:r>
                        <a:rPr lang="en-US" sz="1600" u="none" strike="noStrike">
                          <a:effectLst/>
                        </a:rPr>
                        <a:t>, where n represents the number of non-NA/null values.</a:t>
                      </a:r>
                      <a:endParaRPr lang="en-US" sz="1600" b="0" i="0" u="none" strike="noStrike">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2704714459"/>
                  </a:ext>
                </a:extLst>
              </a:tr>
              <a:tr h="586915">
                <a:tc>
                  <a:txBody>
                    <a:bodyPr/>
                    <a:lstStyle/>
                    <a:p>
                      <a:pPr algn="l" fontAlgn="ctr"/>
                      <a:r>
                        <a:rPr lang="en-US" sz="1600" u="none" strike="noStrike" dirty="0" err="1">
                          <a:effectLst/>
                        </a:rPr>
                        <a:t>DataFrame.min</a:t>
                      </a:r>
                      <a:r>
                        <a:rPr lang="en-US" sz="1600" u="none" strike="noStrike" dirty="0">
                          <a:effectLst/>
                        </a:rPr>
                        <a:t>() </a:t>
                      </a:r>
                      <a:r>
                        <a:rPr lang="en-US" sz="1600" u="none" strike="noStrike" dirty="0" err="1">
                          <a:effectLst/>
                        </a:rPr>
                        <a:t>DataFrame.max</a:t>
                      </a:r>
                      <a:r>
                        <a:rPr lang="en-US" sz="1600" u="none" strike="noStrike" dirty="0">
                          <a:effectLst/>
                        </a:rPr>
                        <a:t>()</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axis=None skipna=True </a:t>
                      </a:r>
                      <a:endParaRPr lang="en-US" sz="1600" b="0" i="0" u="none" strike="noStrike">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Returns the minimum or maximum of the values over the requested axis.</a:t>
                      </a:r>
                      <a:endParaRPr lang="en-US" sz="1600" b="0" i="0" u="none" strike="noStrike">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2517075890"/>
                  </a:ext>
                </a:extLst>
              </a:tr>
              <a:tr h="1115446">
                <a:tc>
                  <a:txBody>
                    <a:bodyPr/>
                    <a:lstStyle/>
                    <a:p>
                      <a:pPr algn="l" fontAlgn="ctr"/>
                      <a:r>
                        <a:rPr lang="en-US" sz="1600" u="none" strike="noStrike" dirty="0" err="1">
                          <a:effectLst/>
                        </a:rPr>
                        <a:t>DataFrame.quantile</a:t>
                      </a:r>
                      <a:r>
                        <a:rPr lang="en-US" sz="1600" u="none" strike="noStrike" dirty="0">
                          <a:effectLst/>
                        </a:rPr>
                        <a:t>()</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q=0.5 axis=None interpolation='linear'</a:t>
                      </a:r>
                      <a:endParaRPr lang="en-US" sz="1600" b="0" i="0" u="none" strike="noStrike">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Returns the value of the given quantile(s), </a:t>
                      </a:r>
                      <a:r>
                        <a:rPr lang="en-US" sz="1100" u="none" strike="noStrike">
                          <a:effectLst/>
                        </a:rPr>
                        <a:t>q</a:t>
                      </a:r>
                      <a:r>
                        <a:rPr lang="en-US" sz="1600" u="none" strike="noStrike">
                          <a:effectLst/>
                        </a:rPr>
                        <a:t>, over the requested axis. </a:t>
                      </a:r>
                      <a:r>
                        <a:rPr lang="en-US" sz="1100" u="none" strike="noStrike">
                          <a:effectLst/>
                        </a:rPr>
                        <a:t>interpolation</a:t>
                      </a:r>
                      <a:r>
                        <a:rPr lang="en-US" sz="1600" u="none" strike="noStrike">
                          <a:effectLst/>
                        </a:rPr>
                        <a:t> specifies the method to determine a quantile when the quantile lies between two values.</a:t>
                      </a:r>
                      <a:endParaRPr lang="en-US" sz="1600" b="0" i="0" u="none" strike="noStrike">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2574563998"/>
                  </a:ext>
                </a:extLst>
              </a:tr>
              <a:tr h="586915">
                <a:tc>
                  <a:txBody>
                    <a:bodyPr/>
                    <a:lstStyle/>
                    <a:p>
                      <a:pPr algn="l" fontAlgn="ctr"/>
                      <a:r>
                        <a:rPr lang="en-US" sz="1600" u="none" strike="noStrike" dirty="0" err="1">
                          <a:effectLst/>
                        </a:rPr>
                        <a:t>DataFrame.skew</a:t>
                      </a:r>
                      <a:r>
                        <a:rPr lang="en-US" sz="1600" u="none" strike="noStrike" dirty="0">
                          <a:effectLst/>
                        </a:rPr>
                        <a:t>()</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axis=None skipna=True </a:t>
                      </a:r>
                      <a:endParaRPr lang="en-US" sz="1600" b="0" i="0" u="none" strike="noStrike">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Returns the skewness of the values over the requested axis.</a:t>
                      </a:r>
                      <a:endParaRPr lang="en-US" sz="1600" b="0" i="0" u="none" strike="noStrike">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3106772312"/>
                  </a:ext>
                </a:extLst>
              </a:tr>
              <a:tr h="851180">
                <a:tc>
                  <a:txBody>
                    <a:bodyPr/>
                    <a:lstStyle/>
                    <a:p>
                      <a:pPr algn="l" fontAlgn="ctr"/>
                      <a:r>
                        <a:rPr lang="en-US" sz="1600" u="none" strike="noStrike" dirty="0">
                          <a:effectLst/>
                        </a:rPr>
                        <a:t>DataFrame.kurtosis()</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a:effectLst/>
                        </a:rPr>
                        <a:t>axis=None skipna=True</a:t>
                      </a:r>
                      <a:endParaRPr lang="en-US" sz="1600" b="0" i="0" u="none" strike="noStrike">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dirty="0">
                          <a:effectLst/>
                        </a:rPr>
                        <a:t>Returns the kurtosis of the values over the requested axis. Computes Fisher's definition of kurtosis where a normal distribution has 0 kurtosis.</a:t>
                      </a:r>
                      <a:endParaRPr lang="en-US" sz="1600" b="0" i="0" u="none" strike="noStrike" dirty="0">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1183467118"/>
                  </a:ext>
                </a:extLst>
              </a:tr>
              <a:tr h="1379712">
                <a:tc>
                  <a:txBody>
                    <a:bodyPr/>
                    <a:lstStyle/>
                    <a:p>
                      <a:pPr algn="l" fontAlgn="ctr"/>
                      <a:r>
                        <a:rPr lang="en-US" sz="1600" u="none" strike="noStrike" dirty="0" err="1">
                          <a:effectLst/>
                        </a:rPr>
                        <a:t>DataFrame.describe</a:t>
                      </a:r>
                      <a:r>
                        <a:rPr lang="en-US" sz="1600" u="none" strike="noStrike" dirty="0">
                          <a:effectLst/>
                        </a:rPr>
                        <a:t>()</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dirty="0">
                          <a:effectLst/>
                        </a:rPr>
                        <a:t>percentiles=None</a:t>
                      </a:r>
                      <a:endParaRPr lang="en-US" sz="1600" b="0" i="0" u="none" strike="noStrike" dirty="0">
                        <a:solidFill>
                          <a:srgbClr val="37474F"/>
                        </a:solidFill>
                        <a:effectLst/>
                        <a:latin typeface="Arial" panose="020B0604020202020204" pitchFamily="34" charset="0"/>
                      </a:endParaRPr>
                    </a:p>
                  </a:txBody>
                  <a:tcPr marL="7229" marR="7229" marT="7229" marB="0" anchor="ctr"/>
                </a:tc>
                <a:tc>
                  <a:txBody>
                    <a:bodyPr/>
                    <a:lstStyle/>
                    <a:p>
                      <a:pPr algn="l" fontAlgn="ctr"/>
                      <a:r>
                        <a:rPr lang="en-US" sz="1600" u="none" strike="noStrike" dirty="0">
                          <a:effectLst/>
                        </a:rPr>
                        <a:t>Returns descriptive statistics. For numerical features, results include the count, mean, standard deviation, minimum, maximum, 0.25 quantile, 0.50 quantile or median, and 0.75 quantile. The returned percentiles can be modified with </a:t>
                      </a:r>
                      <a:r>
                        <a:rPr lang="en-US" sz="1100" u="none" strike="noStrike" dirty="0">
                          <a:effectLst/>
                        </a:rPr>
                        <a:t>percentiles</a:t>
                      </a:r>
                      <a:r>
                        <a:rPr lang="en-US" sz="1600" u="none" strike="noStrike" dirty="0">
                          <a:effectLst/>
                        </a:rPr>
                        <a:t>.</a:t>
                      </a:r>
                      <a:endParaRPr lang="en-US" sz="1600" b="0" i="0" u="none" strike="noStrike" dirty="0">
                        <a:solidFill>
                          <a:srgbClr val="37474F"/>
                        </a:solidFill>
                        <a:effectLst/>
                        <a:latin typeface="Roboto" panose="02000000000000000000" pitchFamily="2" charset="0"/>
                      </a:endParaRPr>
                    </a:p>
                  </a:txBody>
                  <a:tcPr marL="7229" marR="7229" marT="7229" marB="0" anchor="ctr"/>
                </a:tc>
                <a:extLst>
                  <a:ext uri="{0D108BD9-81ED-4DB2-BD59-A6C34878D82A}">
                    <a16:rowId xmlns:a16="http://schemas.microsoft.com/office/drawing/2014/main" val="1176687883"/>
                  </a:ext>
                </a:extLst>
              </a:tr>
            </a:tbl>
          </a:graphicData>
        </a:graphic>
      </p:graphicFrame>
    </p:spTree>
    <p:extLst>
      <p:ext uri="{BB962C8B-B14F-4D97-AF65-F5344CB8AC3E}">
        <p14:creationId xmlns:p14="http://schemas.microsoft.com/office/powerpoint/2010/main" val="3003138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8C03BC6E-A346-D7EB-97D4-47E5A05E3138}"/>
              </a:ext>
            </a:extLst>
          </p:cNvPr>
          <p:cNvPicPr>
            <a:picLocks noChangeAspect="1"/>
          </p:cNvPicPr>
          <p:nvPr/>
        </p:nvPicPr>
        <p:blipFill>
          <a:blip r:embed="rId2"/>
          <a:stretch>
            <a:fillRect/>
          </a:stretch>
        </p:blipFill>
        <p:spPr>
          <a:xfrm>
            <a:off x="643464" y="643465"/>
            <a:ext cx="5452535" cy="551129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DD51A0A4-1D1B-4BE2-1B97-5BC86C11653E}"/>
              </a:ext>
            </a:extLst>
          </p:cNvPr>
          <p:cNvPicPr>
            <a:picLocks noChangeAspect="1"/>
          </p:cNvPicPr>
          <p:nvPr/>
        </p:nvPicPr>
        <p:blipFill>
          <a:blip r:embed="rId3"/>
          <a:stretch>
            <a:fillRect/>
          </a:stretch>
        </p:blipFill>
        <p:spPr>
          <a:xfrm>
            <a:off x="6224338" y="1076600"/>
            <a:ext cx="5324196" cy="3880412"/>
          </a:xfrm>
          <a:prstGeom prst="rect">
            <a:avLst/>
          </a:prstGeom>
        </p:spPr>
      </p:pic>
    </p:spTree>
    <p:extLst>
      <p:ext uri="{BB962C8B-B14F-4D97-AF65-F5344CB8AC3E}">
        <p14:creationId xmlns:p14="http://schemas.microsoft.com/office/powerpoint/2010/main" val="1914248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digital balance scale using circles">
            <a:extLst>
              <a:ext uri="{FF2B5EF4-FFF2-40B4-BE49-F238E27FC236}">
                <a16:creationId xmlns:a16="http://schemas.microsoft.com/office/drawing/2014/main" id="{5B5725A6-312B-8097-9B43-376F9092A819}"/>
              </a:ext>
            </a:extLst>
          </p:cNvPr>
          <p:cNvPicPr>
            <a:picLocks noChangeAspect="1"/>
          </p:cNvPicPr>
          <p:nvPr/>
        </p:nvPicPr>
        <p:blipFill rotWithShape="1">
          <a:blip r:embed="rId2">
            <a:alphaModFix amt="50000"/>
          </a:blip>
          <a:srcRect b="7025"/>
          <a:stretch/>
        </p:blipFill>
        <p:spPr>
          <a:xfrm>
            <a:off x="20" y="1"/>
            <a:ext cx="12191980" cy="6857999"/>
          </a:xfrm>
          <a:prstGeom prst="rect">
            <a:avLst/>
          </a:prstGeom>
        </p:spPr>
      </p:pic>
      <p:sp>
        <p:nvSpPr>
          <p:cNvPr id="2" name="Title 1">
            <a:extLst>
              <a:ext uri="{FF2B5EF4-FFF2-40B4-BE49-F238E27FC236}">
                <a16:creationId xmlns:a16="http://schemas.microsoft.com/office/drawing/2014/main" id="{A6FFA50E-E2EB-73DA-C47C-EF0DEAA1502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Probability</a:t>
            </a:r>
          </a:p>
        </p:txBody>
      </p:sp>
    </p:spTree>
    <p:extLst>
      <p:ext uri="{BB962C8B-B14F-4D97-AF65-F5344CB8AC3E}">
        <p14:creationId xmlns:p14="http://schemas.microsoft.com/office/powerpoint/2010/main" val="347197748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E677-801F-9315-3894-1077A98CB161}"/>
              </a:ext>
            </a:extLst>
          </p:cNvPr>
          <p:cNvSpPr>
            <a:spLocks noGrp="1"/>
          </p:cNvSpPr>
          <p:nvPr>
            <p:ph type="title"/>
          </p:nvPr>
        </p:nvSpPr>
        <p:spPr>
          <a:xfrm>
            <a:off x="397720" y="175331"/>
            <a:ext cx="5479719" cy="510466"/>
          </a:xfrm>
        </p:spPr>
        <p:txBody>
          <a:bodyPr anchor="b">
            <a:normAutofit fontScale="90000"/>
          </a:bodyPr>
          <a:lstStyle/>
          <a:p>
            <a:r>
              <a:rPr lang="en-US" sz="3200" dirty="0"/>
              <a:t>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84AF64-B6D8-6F4D-0D3E-B75594BCB4C1}"/>
                  </a:ext>
                </a:extLst>
              </p:cNvPr>
              <p:cNvSpPr>
                <a:spLocks noGrp="1"/>
              </p:cNvSpPr>
              <p:nvPr>
                <p:ph idx="1"/>
              </p:nvPr>
            </p:nvSpPr>
            <p:spPr>
              <a:xfrm>
                <a:off x="272143" y="914400"/>
                <a:ext cx="7511143" cy="5791200"/>
              </a:xfrm>
            </p:spPr>
            <p:txBody>
              <a:bodyPr anchor="t">
                <a:normAutofit fontScale="92500" lnSpcReduction="10000"/>
              </a:bodyPr>
              <a:lstStyle/>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A </a:t>
                </a:r>
                <a:r>
                  <a:rPr lang="en-US" sz="2000" b="1" dirty="0">
                    <a:latin typeface="Helvetica" panose="020B0604020202020204" pitchFamily="34" charset="0"/>
                    <a:cs typeface="Helvetica" panose="020B0604020202020204" pitchFamily="34" charset="0"/>
                  </a:rPr>
                  <a:t>probability</a:t>
                </a:r>
                <a:r>
                  <a:rPr lang="en-US" sz="2000" dirty="0">
                    <a:latin typeface="Helvetica" panose="020B0604020202020204" pitchFamily="34" charset="0"/>
                    <a:cs typeface="Helvetica" panose="020B0604020202020204" pitchFamily="34" charset="0"/>
                  </a:rPr>
                  <a:t> is a </a:t>
                </a:r>
                <a:r>
                  <a:rPr lang="en-US" sz="2000" b="1" dirty="0">
                    <a:latin typeface="Helvetica" panose="020B0604020202020204" pitchFamily="34" charset="0"/>
                    <a:cs typeface="Helvetica" panose="020B0604020202020204" pitchFamily="34" charset="0"/>
                  </a:rPr>
                  <a:t>numerical value between 0 and 1</a:t>
                </a:r>
                <a:r>
                  <a:rPr lang="en-US" sz="2000" dirty="0">
                    <a:latin typeface="Helvetica" panose="020B0604020202020204" pitchFamily="34" charset="0"/>
                    <a:cs typeface="Helvetica" panose="020B0604020202020204" pitchFamily="34" charset="0"/>
                  </a:rPr>
                  <a:t> that measures the </a:t>
                </a:r>
                <a:r>
                  <a:rPr lang="en-US" sz="2000" b="1" dirty="0">
                    <a:latin typeface="Helvetica" panose="020B0604020202020204" pitchFamily="34" charset="0"/>
                    <a:cs typeface="Helvetica" panose="020B0604020202020204" pitchFamily="34" charset="0"/>
                  </a:rPr>
                  <a:t>likelihood</a:t>
                </a:r>
                <a:r>
                  <a:rPr lang="en-US" sz="2000" dirty="0">
                    <a:latin typeface="Helvetica" panose="020B0604020202020204" pitchFamily="34" charset="0"/>
                    <a:cs typeface="Helvetica" panose="020B0604020202020204" pitchFamily="34" charset="0"/>
                  </a:rPr>
                  <a:t> that an event occurs.</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An </a:t>
                </a:r>
                <a:r>
                  <a:rPr lang="en-US" sz="2000" b="1" dirty="0">
                    <a:latin typeface="Helvetica" panose="020B0604020202020204" pitchFamily="34" charset="0"/>
                    <a:cs typeface="Helvetica" panose="020B0604020202020204" pitchFamily="34" charset="0"/>
                  </a:rPr>
                  <a:t>experiment</a:t>
                </a:r>
                <a:r>
                  <a:rPr lang="en-US" sz="2000" dirty="0">
                    <a:latin typeface="Helvetica" panose="020B0604020202020204" pitchFamily="34" charset="0"/>
                    <a:cs typeface="Helvetica" panose="020B0604020202020204" pitchFamily="34" charset="0"/>
                  </a:rPr>
                  <a:t> is a process that leads to one of several possible outcomes.</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Actual outcome is not known with certainty before the experiment begins</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A </a:t>
                </a:r>
                <a:r>
                  <a:rPr lang="en-US" sz="2000" b="1" dirty="0">
                    <a:latin typeface="Helvetica" panose="020B0604020202020204" pitchFamily="34" charset="0"/>
                    <a:cs typeface="Helvetica" panose="020B0604020202020204" pitchFamily="34" charset="0"/>
                  </a:rPr>
                  <a:t>random process</a:t>
                </a:r>
                <a:r>
                  <a:rPr lang="en-US" sz="2000" dirty="0">
                    <a:latin typeface="Helvetica" panose="020B0604020202020204" pitchFamily="34" charset="0"/>
                    <a:cs typeface="Helvetica" panose="020B0604020202020204" pitchFamily="34" charset="0"/>
                  </a:rPr>
                  <a:t> is an action or process which results in an outcome determined by chance.</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An </a:t>
                </a:r>
                <a:r>
                  <a:rPr lang="en-US" sz="2000" b="1" dirty="0">
                    <a:latin typeface="Helvetica" panose="020B0604020202020204" pitchFamily="34" charset="0"/>
                    <a:cs typeface="Helvetica" panose="020B0604020202020204" pitchFamily="34" charset="0"/>
                  </a:rPr>
                  <a:t>outcome</a:t>
                </a:r>
                <a:r>
                  <a:rPr lang="en-US" sz="2000" dirty="0">
                    <a:latin typeface="Helvetica" panose="020B0604020202020204" pitchFamily="34" charset="0"/>
                    <a:cs typeface="Helvetica" panose="020B0604020202020204" pitchFamily="34" charset="0"/>
                  </a:rPr>
                  <a:t> is one possible result from a random process.</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a:t>
                </a:r>
                <a:r>
                  <a:rPr lang="en-US" sz="2000" b="1" dirty="0">
                    <a:latin typeface="Helvetica" panose="020B0604020202020204" pitchFamily="34" charset="0"/>
                    <a:cs typeface="Helvetica" panose="020B0604020202020204" pitchFamily="34" charset="0"/>
                  </a:rPr>
                  <a:t>sample space</a:t>
                </a:r>
                <a:r>
                  <a:rPr lang="en-US" sz="2000" dirty="0">
                    <a:latin typeface="Helvetica" panose="020B0604020202020204" pitchFamily="34" charset="0"/>
                    <a:cs typeface="Helvetica" panose="020B0604020202020204" pitchFamily="34" charset="0"/>
                  </a:rPr>
                  <a:t> is the set of all possible outcomes of a random process and denoted as S</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An </a:t>
                </a:r>
                <a:r>
                  <a:rPr lang="en-US" sz="2000" b="1" dirty="0">
                    <a:latin typeface="Helvetica" panose="020B0604020202020204" pitchFamily="34" charset="0"/>
                    <a:cs typeface="Helvetica" panose="020B0604020202020204" pitchFamily="34" charset="0"/>
                  </a:rPr>
                  <a:t>event</a:t>
                </a:r>
                <a:r>
                  <a:rPr lang="en-US" sz="2000" dirty="0">
                    <a:latin typeface="Helvetica" panose="020B0604020202020204" pitchFamily="34" charset="0"/>
                    <a:cs typeface="Helvetica" panose="020B0604020202020204" pitchFamily="34" charset="0"/>
                  </a:rPr>
                  <a:t> is an outcome or collection of outcomes from a sample space. </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Events are typically denoted by A, B, C</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probability of an event A, denoted </a:t>
                </a:r>
                <a:r>
                  <a:rPr lang="en-US" sz="2000" b="1" dirty="0">
                    <a:latin typeface="Helvetica" panose="020B0604020202020204" pitchFamily="34" charset="0"/>
                    <a:cs typeface="Helvetica" panose="020B0604020202020204" pitchFamily="34" charset="0"/>
                  </a:rPr>
                  <a:t>P(A) </a:t>
                </a:r>
                <a:r>
                  <a:rPr lang="en-US" sz="2000" dirty="0">
                    <a:latin typeface="Helvetica" panose="020B0604020202020204" pitchFamily="34" charset="0"/>
                    <a:cs typeface="Helvetica" panose="020B0604020202020204" pitchFamily="34" charset="0"/>
                  </a:rPr>
                  <a:t>is measured as the number of outcomes in A divided by the total number of equally likely outcomes in the sample space S</a:t>
                </a:r>
              </a:p>
              <a:p>
                <a:pPr marL="342900" lvl="0" indent="-34290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Examples: </a:t>
                </a:r>
              </a:p>
              <a:p>
                <a:pPr marL="742950" lvl="1" indent="-28575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Letter grades in a course: </a:t>
                </a:r>
                <a14:m>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𝐹</m:t>
                    </m:r>
                    <m:r>
                      <a:rPr lang="en-US" sz="2000" i="1">
                        <a:latin typeface="Cambria Math" panose="02040503050406030204" pitchFamily="18" charset="0"/>
                      </a:rPr>
                      <m:t>}</m:t>
                    </m:r>
                  </m:oMath>
                </a14:m>
                <a:r>
                  <a:rPr lang="en-US" sz="2000" dirty="0">
                    <a:latin typeface="Helvetica" panose="020B0604020202020204" pitchFamily="34" charset="0"/>
                    <a:cs typeface="Helvetica" panose="020B0604020202020204" pitchFamily="34" charset="0"/>
                  </a:rPr>
                  <a:t> Having an A in the class A={A}  P(A) = 1/5</a:t>
                </a:r>
              </a:p>
              <a:p>
                <a:pPr marL="742950" lvl="1" indent="-285750" fontAlgn="auto">
                  <a:spcBef>
                    <a:spcPct val="20000"/>
                  </a:spcBef>
                  <a:spcAft>
                    <a:spcPts val="0"/>
                  </a:spcAft>
                  <a:buFont typeface="Arial" panose="020B0604020202020204" pitchFamily="34" charset="0"/>
                  <a:buChar char="–"/>
                </a:pPr>
                <a:r>
                  <a:rPr lang="en-US" sz="2000" dirty="0">
                    <a:latin typeface="Helvetica" panose="020B0604020202020204" pitchFamily="34" charset="0"/>
                    <a:cs typeface="Helvetica" panose="020B0604020202020204" pitchFamily="34" charset="0"/>
                  </a:rPr>
                  <a:t>Passing a course or not: </a:t>
                </a:r>
                <a14:m>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m:t>
                    </m:r>
                    <m:r>
                      <a:rPr lang="en-US" sz="2000" b="0" i="1">
                        <a:latin typeface="Cambria Math" panose="02040503050406030204" pitchFamily="18" charset="0"/>
                      </a:rPr>
                      <m:t>𝑃</m:t>
                    </m:r>
                    <m:r>
                      <a:rPr lang="en-US" sz="2000" i="1">
                        <a:latin typeface="Cambria Math" panose="02040503050406030204" pitchFamily="18" charset="0"/>
                      </a:rPr>
                      <m:t>, </m:t>
                    </m:r>
                    <m:r>
                      <a:rPr lang="en-US" sz="2000" b="0" i="1">
                        <a:latin typeface="Cambria Math" panose="02040503050406030204" pitchFamily="18" charset="0"/>
                      </a:rPr>
                      <m:t>𝐹</m:t>
                    </m:r>
                    <m:r>
                      <a:rPr lang="en-US" sz="2000" i="1">
                        <a:latin typeface="Cambria Math" panose="02040503050406030204" pitchFamily="18" charset="0"/>
                      </a:rPr>
                      <m:t>}</m:t>
                    </m:r>
                  </m:oMath>
                </a14:m>
                <a:endParaRPr lang="en-US" sz="2000" dirty="0">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DD84AF64-B6D8-6F4D-0D3E-B75594BCB4C1}"/>
                  </a:ext>
                </a:extLst>
              </p:cNvPr>
              <p:cNvSpPr>
                <a:spLocks noGrp="1" noRot="1" noChangeAspect="1" noMove="1" noResize="1" noEditPoints="1" noAdjustHandles="1" noChangeArrowheads="1" noChangeShapeType="1" noTextEdit="1"/>
              </p:cNvSpPr>
              <p:nvPr>
                <p:ph idx="1"/>
              </p:nvPr>
            </p:nvSpPr>
            <p:spPr>
              <a:xfrm>
                <a:off x="272143" y="914400"/>
                <a:ext cx="7511143" cy="5791200"/>
              </a:xfrm>
              <a:blipFill>
                <a:blip r:embed="rId2"/>
                <a:stretch>
                  <a:fillRect l="-649" t="-1579" r="-1542"/>
                </a:stretch>
              </a:blipFill>
            </p:spPr>
            <p:txBody>
              <a:bodyPr/>
              <a:lstStyle/>
              <a:p>
                <a:r>
                  <a:rPr lang="en-US">
                    <a:noFill/>
                  </a:rPr>
                  <a:t> </a:t>
                </a:r>
              </a:p>
            </p:txBody>
          </p:sp>
        </mc:Fallback>
      </mc:AlternateContent>
      <p:pic>
        <p:nvPicPr>
          <p:cNvPr id="5" name="Picture 4" descr="Message in a bottle">
            <a:extLst>
              <a:ext uri="{FF2B5EF4-FFF2-40B4-BE49-F238E27FC236}">
                <a16:creationId xmlns:a16="http://schemas.microsoft.com/office/drawing/2014/main" id="{26E5797F-E070-4F7A-16DD-ECC0FC4B945B}"/>
              </a:ext>
            </a:extLst>
          </p:cNvPr>
          <p:cNvPicPr>
            <a:picLocks noChangeAspect="1"/>
          </p:cNvPicPr>
          <p:nvPr/>
        </p:nvPicPr>
        <p:blipFill rotWithShape="1">
          <a:blip r:embed="rId3"/>
          <a:srcRect l="33583" r="18518" b="-1"/>
          <a:stretch/>
        </p:blipFill>
        <p:spPr>
          <a:xfrm>
            <a:off x="7903029" y="10"/>
            <a:ext cx="4288970"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5721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2374-E763-E7E2-0E64-09088632C099}"/>
              </a:ext>
            </a:extLst>
          </p:cNvPr>
          <p:cNvSpPr>
            <a:spLocks noGrp="1"/>
          </p:cNvSpPr>
          <p:nvPr>
            <p:ph type="title"/>
          </p:nvPr>
        </p:nvSpPr>
        <p:spPr>
          <a:xfrm>
            <a:off x="753389" y="202094"/>
            <a:ext cx="4843762" cy="636106"/>
          </a:xfrm>
        </p:spPr>
        <p:txBody>
          <a:bodyPr anchor="t">
            <a:normAutofit/>
          </a:bodyPr>
          <a:lstStyle/>
          <a:p>
            <a:r>
              <a:rPr lang="en-US" sz="3200" dirty="0"/>
              <a:t>Probability</a:t>
            </a: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6CBCAA-F8F4-CC92-05EC-A921B8BAC3C1}"/>
                  </a:ext>
                </a:extLst>
              </p:cNvPr>
              <p:cNvSpPr>
                <a:spLocks noGrp="1"/>
              </p:cNvSpPr>
              <p:nvPr>
                <p:ph idx="1"/>
              </p:nvPr>
            </p:nvSpPr>
            <p:spPr>
              <a:xfrm>
                <a:off x="83732" y="1262747"/>
                <a:ext cx="6991982" cy="5393151"/>
              </a:xfrm>
            </p:spPr>
            <p:txBody>
              <a:bodyPr>
                <a:normAutofit lnSpcReduction="10000"/>
              </a:bodyPr>
              <a:lstStyle/>
              <a:p>
                <a:pPr marL="342900" lvl="0" indent="-342900" fontAlgn="auto">
                  <a:spcBef>
                    <a:spcPct val="20000"/>
                  </a:spcBef>
                  <a:spcAft>
                    <a:spcPts val="0"/>
                  </a:spcAft>
                  <a:buFont typeface="Arial" panose="020B0604020202020204" pitchFamily="34" charset="0"/>
                  <a:buChar char="•"/>
                </a:pPr>
                <a:r>
                  <a:rPr lang="en-US" sz="2400" b="1" dirty="0">
                    <a:latin typeface="Calibri (Body)"/>
                  </a:rPr>
                  <a:t>Exhaustive</a:t>
                </a:r>
                <a:r>
                  <a:rPr lang="en-US" sz="2400" dirty="0">
                    <a:latin typeface="Calibri (Body)"/>
                  </a:rPr>
                  <a:t> events: </a:t>
                </a:r>
                <a:r>
                  <a:rPr lang="en-US" sz="2400" b="1" dirty="0">
                    <a:latin typeface="Calibri (Body)"/>
                  </a:rPr>
                  <a:t>All possible outcomes</a:t>
                </a:r>
                <a:r>
                  <a:rPr lang="en-US" sz="2400" dirty="0">
                    <a:latin typeface="Calibri (Body)"/>
                  </a:rPr>
                  <a:t> of an experiment belong to the events </a:t>
                </a:r>
              </a:p>
              <a:p>
                <a:pPr marL="342900" lvl="0" indent="-342900" fontAlgn="auto">
                  <a:spcBef>
                    <a:spcPct val="20000"/>
                  </a:spcBef>
                  <a:spcAft>
                    <a:spcPts val="0"/>
                  </a:spcAft>
                  <a:buFont typeface="Arial" panose="020B0604020202020204" pitchFamily="34" charset="0"/>
                  <a:buChar char="•"/>
                </a:pPr>
                <a:r>
                  <a:rPr lang="en-US" sz="2400" b="1" dirty="0">
                    <a:latin typeface="Calibri (Body)"/>
                  </a:rPr>
                  <a:t>Mutually exclusive</a:t>
                </a:r>
                <a:r>
                  <a:rPr lang="en-US" sz="2400" dirty="0">
                    <a:latin typeface="Calibri (Body)"/>
                  </a:rPr>
                  <a:t> or </a:t>
                </a:r>
                <a:r>
                  <a:rPr lang="en-US" sz="2400" b="1" dirty="0">
                    <a:latin typeface="Calibri (Body)"/>
                  </a:rPr>
                  <a:t>disjoint</a:t>
                </a:r>
                <a:r>
                  <a:rPr lang="en-US" sz="2400" dirty="0">
                    <a:latin typeface="Calibri (Body)"/>
                  </a:rPr>
                  <a:t> events: </a:t>
                </a:r>
                <a:r>
                  <a:rPr lang="en-US" sz="2400" b="1" dirty="0">
                    <a:latin typeface="Calibri (Body)"/>
                  </a:rPr>
                  <a:t>Do not share any common outcomes</a:t>
                </a:r>
              </a:p>
              <a:p>
                <a:pPr marL="342900" lvl="0" indent="-342900" fontAlgn="auto">
                  <a:spcBef>
                    <a:spcPct val="20000"/>
                  </a:spcBef>
                  <a:spcAft>
                    <a:spcPts val="0"/>
                  </a:spcAft>
                  <a:buFont typeface="Arial" panose="020B0604020202020204" pitchFamily="34" charset="0"/>
                  <a:buChar char="•"/>
                </a:pPr>
                <a:r>
                  <a:rPr lang="en-US" sz="2400" dirty="0">
                    <a:latin typeface="Calibri (Body)"/>
                  </a:rPr>
                  <a:t>The probability of an event A is a value between 0 and 1; that is, </a:t>
                </a:r>
                <a14:m>
                  <m:oMath xmlns:m="http://schemas.openxmlformats.org/officeDocument/2006/math">
                    <m:r>
                      <a:rPr lang="en-US" sz="2400" b="0" i="1">
                        <a:latin typeface="Cambria Math" panose="02040503050406030204" pitchFamily="18" charset="0"/>
                      </a:rPr>
                      <m:t>0</m:t>
                    </m:r>
                    <m:r>
                      <a:rPr lang="en-US" sz="2400" b="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𝑃</m:t>
                    </m:r>
                    <m:r>
                      <a:rPr lang="en-US" sz="2400" b="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𝐴</m:t>
                    </m:r>
                    <m:r>
                      <a:rPr lang="en-US" sz="2400" b="0" i="1">
                        <a:latin typeface="Cambria Math" panose="02040503050406030204" pitchFamily="18" charset="0"/>
                        <a:ea typeface="Cambria Math" panose="02040503050406030204" pitchFamily="18" charset="0"/>
                      </a:rPr>
                      <m:t>)≤1</m:t>
                    </m:r>
                  </m:oMath>
                </a14:m>
                <a:r>
                  <a:rPr lang="en-US" sz="2400" dirty="0">
                    <a:latin typeface="Calibri (Body)"/>
                  </a:rPr>
                  <a:t>. </a:t>
                </a:r>
              </a:p>
              <a:p>
                <a:pPr marL="342900" lvl="0" indent="-342900" fontAlgn="auto">
                  <a:spcBef>
                    <a:spcPct val="20000"/>
                  </a:spcBef>
                  <a:spcAft>
                    <a:spcPts val="0"/>
                  </a:spcAft>
                  <a:buFont typeface="Arial" panose="020B0604020202020204" pitchFamily="34" charset="0"/>
                  <a:buChar char="•"/>
                </a:pPr>
                <a:r>
                  <a:rPr lang="en-US" sz="2400" dirty="0">
                    <a:latin typeface="Calibri (Body)"/>
                  </a:rPr>
                  <a:t>The sum of the probabilities of any list of mutually exclusive and exhaustive events equals 1.</a:t>
                </a:r>
                <a:endParaRPr lang="en-US" sz="2400" b="1" dirty="0">
                  <a:latin typeface="Calibri (Body)"/>
                </a:endParaRPr>
              </a:p>
              <a:p>
                <a:pPr marL="342900" lvl="0" indent="-342900" fontAlgn="auto">
                  <a:spcBef>
                    <a:spcPct val="20000"/>
                  </a:spcBef>
                  <a:spcAft>
                    <a:spcPts val="0"/>
                  </a:spcAft>
                  <a:buFont typeface="Arial" panose="020B0604020202020204" pitchFamily="34" charset="0"/>
                  <a:buChar char="•"/>
                </a:pPr>
                <a:r>
                  <a:rPr lang="en-US" sz="2400" dirty="0">
                    <a:latin typeface="Calibri (Body)"/>
                  </a:rPr>
                  <a:t>Examples:</a:t>
                </a:r>
              </a:p>
              <a:p>
                <a:pPr marL="742950" lvl="1" indent="-285750" fontAlgn="auto">
                  <a:spcBef>
                    <a:spcPct val="20000"/>
                  </a:spcBef>
                  <a:spcAft>
                    <a:spcPts val="0"/>
                  </a:spcAft>
                  <a:buFont typeface="Arial" panose="020B0604020202020204" pitchFamily="34" charset="0"/>
                  <a:buChar char="–"/>
                </a:pPr>
                <a:r>
                  <a:rPr lang="en-US" dirty="0">
                    <a:latin typeface="Calibri (Body)"/>
                  </a:rPr>
                  <a:t>Grades of A and B are </a:t>
                </a:r>
                <a:r>
                  <a:rPr lang="en-US" b="1" dirty="0">
                    <a:latin typeface="Calibri (Body)"/>
                  </a:rPr>
                  <a:t>not exhaustive</a:t>
                </a:r>
                <a:r>
                  <a:rPr lang="en-US" dirty="0">
                    <a:latin typeface="Calibri (Body)"/>
                  </a:rPr>
                  <a:t> events because they do not include all feasible grades in the sample space. But the events are </a:t>
                </a:r>
                <a:r>
                  <a:rPr lang="en-US" b="1" dirty="0">
                    <a:latin typeface="Calibri (Body)"/>
                  </a:rPr>
                  <a:t>mutually exclusive</a:t>
                </a:r>
                <a:r>
                  <a:rPr lang="en-US" dirty="0">
                    <a:latin typeface="Calibri (Body)"/>
                  </a:rPr>
                  <a:t>.</a:t>
                </a:r>
              </a:p>
              <a:p>
                <a:pPr marL="742950" lvl="1" indent="-285750" fontAlgn="auto">
                  <a:spcBef>
                    <a:spcPct val="20000"/>
                  </a:spcBef>
                  <a:spcAft>
                    <a:spcPts val="0"/>
                  </a:spcAft>
                  <a:buFont typeface="Arial" panose="020B0604020202020204" pitchFamily="34" charset="0"/>
                  <a:buChar char="–"/>
                </a:pPr>
                <a:r>
                  <a:rPr lang="en-US" dirty="0">
                    <a:latin typeface="Calibri (Body)"/>
                  </a:rPr>
                  <a:t>Pass and fail are </a:t>
                </a:r>
                <a:r>
                  <a:rPr lang="en-US" b="1" dirty="0">
                    <a:latin typeface="Calibri (Body)"/>
                  </a:rPr>
                  <a:t>exhaustive</a:t>
                </a:r>
                <a:r>
                  <a:rPr lang="en-US" dirty="0">
                    <a:latin typeface="Calibri (Body)"/>
                  </a:rPr>
                  <a:t> and </a:t>
                </a:r>
                <a:r>
                  <a:rPr lang="en-US" b="1" dirty="0">
                    <a:latin typeface="Calibri (Body)"/>
                  </a:rPr>
                  <a:t>mutually exclusive</a:t>
                </a:r>
                <a:r>
                  <a:rPr lang="en-US" dirty="0">
                    <a:latin typeface="Calibri (Body)"/>
                  </a:rPr>
                  <a:t>.</a:t>
                </a:r>
              </a:p>
              <a:p>
                <a:pPr marL="0" indent="0">
                  <a:buNone/>
                </a:pPr>
                <a:endParaRPr lang="en-US" sz="2400" dirty="0">
                  <a:latin typeface="Calibri (Body)"/>
                </a:endParaRPr>
              </a:p>
            </p:txBody>
          </p:sp>
        </mc:Choice>
        <mc:Fallback>
          <p:sp>
            <p:nvSpPr>
              <p:cNvPr id="3" name="Content Placeholder 2">
                <a:extLst>
                  <a:ext uri="{FF2B5EF4-FFF2-40B4-BE49-F238E27FC236}">
                    <a16:creationId xmlns:a16="http://schemas.microsoft.com/office/drawing/2014/main" id="{D46CBCAA-F8F4-CC92-05EC-A921B8BAC3C1}"/>
                  </a:ext>
                </a:extLst>
              </p:cNvPr>
              <p:cNvSpPr>
                <a:spLocks noGrp="1" noRot="1" noChangeAspect="1" noMove="1" noResize="1" noEditPoints="1" noAdjustHandles="1" noChangeArrowheads="1" noChangeShapeType="1" noTextEdit="1"/>
              </p:cNvSpPr>
              <p:nvPr>
                <p:ph idx="1"/>
              </p:nvPr>
            </p:nvSpPr>
            <p:spPr>
              <a:xfrm>
                <a:off x="83732" y="1262747"/>
                <a:ext cx="6991982" cy="5393151"/>
              </a:xfrm>
              <a:blipFill>
                <a:blip r:embed="rId2"/>
                <a:stretch>
                  <a:fillRect l="-1221" t="-2147" r="-2092"/>
                </a:stretch>
              </a:blipFill>
            </p:spPr>
            <p:txBody>
              <a:bodyPr/>
              <a:lstStyle/>
              <a:p>
                <a:r>
                  <a:rPr lang="en-US">
                    <a:noFill/>
                  </a:rPr>
                  <a:t> </a:t>
                </a:r>
              </a:p>
            </p:txBody>
          </p:sp>
        </mc:Fallback>
      </mc:AlternateContent>
      <p:pic>
        <p:nvPicPr>
          <p:cNvPr id="5" name="Picture 4" descr="A group of yellow figures and a red figure on the other side">
            <a:extLst>
              <a:ext uri="{FF2B5EF4-FFF2-40B4-BE49-F238E27FC236}">
                <a16:creationId xmlns:a16="http://schemas.microsoft.com/office/drawing/2014/main" id="{0A22E857-5AD3-9545-9ED2-9921A1DA52E8}"/>
              </a:ext>
            </a:extLst>
          </p:cNvPr>
          <p:cNvPicPr>
            <a:picLocks noChangeAspect="1"/>
          </p:cNvPicPr>
          <p:nvPr/>
        </p:nvPicPr>
        <p:blipFill rotWithShape="1">
          <a:blip r:embed="rId3"/>
          <a:srcRect l="33249" r="2" b="2"/>
          <a:stretch/>
        </p:blipFill>
        <p:spPr>
          <a:xfrm>
            <a:off x="7330484" y="1023779"/>
            <a:ext cx="4810442" cy="4810442"/>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p:spPr>
      </p:pic>
    </p:spTree>
    <p:extLst>
      <p:ext uri="{BB962C8B-B14F-4D97-AF65-F5344CB8AC3E}">
        <p14:creationId xmlns:p14="http://schemas.microsoft.com/office/powerpoint/2010/main" val="280948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F7474-6F60-0642-6762-7CBC46C2023A}"/>
              </a:ext>
            </a:extLst>
          </p:cNvPr>
          <p:cNvSpPr>
            <a:spLocks noGrp="1"/>
          </p:cNvSpPr>
          <p:nvPr>
            <p:ph type="title"/>
          </p:nvPr>
        </p:nvSpPr>
        <p:spPr>
          <a:xfrm>
            <a:off x="793662" y="386930"/>
            <a:ext cx="10066122" cy="1298448"/>
          </a:xfrm>
        </p:spPr>
        <p:txBody>
          <a:bodyPr anchor="b">
            <a:normAutofit/>
          </a:bodyPr>
          <a:lstStyle/>
          <a:p>
            <a:r>
              <a:rPr lang="en-US" sz="4800"/>
              <a:t>Probability</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BE3534-A068-21FF-17CD-FF50CBC52987}"/>
                  </a:ext>
                </a:extLst>
              </p:cNvPr>
              <p:cNvSpPr>
                <a:spLocks noGrp="1"/>
              </p:cNvSpPr>
              <p:nvPr>
                <p:ph idx="1"/>
              </p:nvPr>
            </p:nvSpPr>
            <p:spPr>
              <a:xfrm>
                <a:off x="174282" y="2416629"/>
                <a:ext cx="5577913" cy="3822330"/>
              </a:xfrm>
            </p:spPr>
            <p:txBody>
              <a:bodyPr anchor="ctr">
                <a:normAutofit/>
              </a:bodyPr>
              <a:lstStyle/>
              <a:p>
                <a:r>
                  <a:rPr lang="en-US" sz="2400" b="1" dirty="0"/>
                  <a:t>Venn Diagram</a:t>
                </a:r>
                <a:r>
                  <a:rPr lang="en-US" sz="2400" dirty="0"/>
                  <a:t> </a:t>
                </a:r>
              </a:p>
              <a:p>
                <a:pPr lvl="1"/>
                <a:r>
                  <a:rPr lang="en-US" dirty="0"/>
                  <a:t>Sample space S with a rectangle </a:t>
                </a:r>
              </a:p>
              <a:p>
                <a:pPr lvl="1"/>
                <a:r>
                  <a:rPr lang="en-US" dirty="0"/>
                  <a:t>Two circles to represent the events A and B</a:t>
                </a:r>
              </a:p>
              <a:p>
                <a:r>
                  <a:rPr lang="en-US" sz="2400" b="1" dirty="0"/>
                  <a:t>Union</a:t>
                </a:r>
                <a:r>
                  <a:rPr lang="en-US" sz="2400" dirty="0"/>
                  <a:t> of two events</a:t>
                </a:r>
              </a:p>
              <a:p>
                <a:pPr lvl="1"/>
                <a:r>
                  <a:rPr lang="en-US" dirty="0"/>
                  <a:t>Denoted </a:t>
                </a:r>
                <a14:m>
                  <m:oMath xmlns:m="http://schemas.openxmlformats.org/officeDocument/2006/math">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oMath>
                </a14:m>
                <a:endParaRPr lang="en-US" b="0" dirty="0">
                  <a:ea typeface="Cambria Math" panose="02040503050406030204" pitchFamily="18" charset="0"/>
                </a:endParaRPr>
              </a:p>
              <a:p>
                <a:pPr lvl="1"/>
                <a:r>
                  <a:rPr lang="en-US" dirty="0"/>
                  <a:t>All outcomes in A or B (or both)</a:t>
                </a:r>
              </a:p>
              <a:p>
                <a:pPr lvl="1"/>
                <a:r>
                  <a:rPr lang="en-US" dirty="0"/>
                  <a:t>The portion in the Venn diagram that is included in either A or B</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FBBE3534-A068-21FF-17CD-FF50CBC52987}"/>
                  </a:ext>
                </a:extLst>
              </p:cNvPr>
              <p:cNvSpPr>
                <a:spLocks noGrp="1" noRot="1" noChangeAspect="1" noMove="1" noResize="1" noEditPoints="1" noAdjustHandles="1" noChangeArrowheads="1" noChangeShapeType="1" noTextEdit="1"/>
              </p:cNvSpPr>
              <p:nvPr>
                <p:ph idx="1"/>
              </p:nvPr>
            </p:nvSpPr>
            <p:spPr>
              <a:xfrm>
                <a:off x="174282" y="2416629"/>
                <a:ext cx="5577913" cy="3822330"/>
              </a:xfrm>
              <a:blipFill>
                <a:blip r:embed="rId2"/>
                <a:stretch>
                  <a:fillRect l="-1530" t="-3828" r="-65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04A3CD-DFC9-2343-746D-3EB3CEDC0745}"/>
              </a:ext>
            </a:extLst>
          </p:cNvPr>
          <p:cNvPicPr>
            <a:picLocks noChangeAspect="1"/>
          </p:cNvPicPr>
          <p:nvPr/>
        </p:nvPicPr>
        <p:blipFill>
          <a:blip r:embed="rId3"/>
          <a:stretch>
            <a:fillRect/>
          </a:stretch>
        </p:blipFill>
        <p:spPr>
          <a:xfrm>
            <a:off x="5911532" y="2603336"/>
            <a:ext cx="5150277" cy="3476082"/>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047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70968-1EFB-458A-AF28-E74EFB2280F1}"/>
              </a:ext>
            </a:extLst>
          </p:cNvPr>
          <p:cNvSpPr>
            <a:spLocks noGrp="1"/>
          </p:cNvSpPr>
          <p:nvPr>
            <p:ph type="title"/>
          </p:nvPr>
        </p:nvSpPr>
        <p:spPr>
          <a:xfrm>
            <a:off x="793662" y="386930"/>
            <a:ext cx="10066122" cy="1298448"/>
          </a:xfrm>
        </p:spPr>
        <p:txBody>
          <a:bodyPr anchor="b">
            <a:normAutofit/>
          </a:bodyPr>
          <a:lstStyle/>
          <a:p>
            <a:r>
              <a:rPr lang="en-US" sz="4800"/>
              <a:t>Probability</a:t>
            </a:r>
          </a:p>
        </p:txBody>
      </p:sp>
      <p:sp>
        <p:nvSpPr>
          <p:cNvPr id="21"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32B17C-9682-D3BA-20A4-017352B6957D}"/>
                  </a:ext>
                </a:extLst>
              </p:cNvPr>
              <p:cNvSpPr>
                <a:spLocks noGrp="1"/>
              </p:cNvSpPr>
              <p:nvPr>
                <p:ph idx="1"/>
              </p:nvPr>
            </p:nvSpPr>
            <p:spPr>
              <a:xfrm>
                <a:off x="337457" y="2565419"/>
                <a:ext cx="4987102" cy="3673540"/>
              </a:xfrm>
            </p:spPr>
            <p:txBody>
              <a:bodyPr anchor="ctr">
                <a:normAutofit/>
              </a:bodyPr>
              <a:lstStyle/>
              <a:p>
                <a:r>
                  <a:rPr lang="en-US" dirty="0"/>
                  <a:t>Intersection of two events</a:t>
                </a:r>
              </a:p>
              <a:p>
                <a:pPr lvl="1"/>
                <a:r>
                  <a:rPr lang="en-US" sz="2800" dirty="0"/>
                  <a:t>Denoted </a:t>
                </a:r>
                <a14:m>
                  <m:oMath xmlns:m="http://schemas.openxmlformats.org/officeDocument/2006/math">
                    <m:r>
                      <a:rPr lang="en-US" sz="2800" b="0" i="1">
                        <a:latin typeface="Cambria Math" panose="02040503050406030204" pitchFamily="18" charset="0"/>
                      </a:rPr>
                      <m:t>𝐴</m:t>
                    </m:r>
                    <m:r>
                      <a:rPr lang="en-US" sz="2800" b="0" i="1">
                        <a:latin typeface="Cambria Math" panose="02040503050406030204" pitchFamily="18" charset="0"/>
                        <a:ea typeface="Cambria Math" panose="02040503050406030204" pitchFamily="18" charset="0"/>
                      </a:rPr>
                      <m:t>∩</m:t>
                    </m:r>
                    <m:r>
                      <a:rPr lang="en-US" sz="2800" b="0" i="1">
                        <a:latin typeface="Cambria Math" panose="02040503050406030204" pitchFamily="18" charset="0"/>
                        <a:ea typeface="Cambria Math" panose="02040503050406030204" pitchFamily="18" charset="0"/>
                      </a:rPr>
                      <m:t>𝐵</m:t>
                    </m:r>
                  </m:oMath>
                </a14:m>
                <a:r>
                  <a:rPr lang="en-US" sz="2800" dirty="0"/>
                  <a:t> </a:t>
                </a:r>
              </a:p>
              <a:p>
                <a:pPr lvl="1"/>
                <a:r>
                  <a:rPr lang="en-US" sz="2800" dirty="0"/>
                  <a:t>All outcomes in A and B</a:t>
                </a:r>
              </a:p>
              <a:p>
                <a:pPr lvl="1"/>
                <a:r>
                  <a:rPr lang="en-US" sz="2800" dirty="0"/>
                  <a:t>The portion in the Venn diagram that is included in both A and B, the overlap</a:t>
                </a:r>
              </a:p>
              <a:p>
                <a:pPr marL="0" indent="0">
                  <a:buNone/>
                </a:pPr>
                <a:endParaRPr lang="en-US" dirty="0"/>
              </a:p>
            </p:txBody>
          </p:sp>
        </mc:Choice>
        <mc:Fallback>
          <p:sp>
            <p:nvSpPr>
              <p:cNvPr id="3" name="Content Placeholder 2">
                <a:extLst>
                  <a:ext uri="{FF2B5EF4-FFF2-40B4-BE49-F238E27FC236}">
                    <a16:creationId xmlns:a16="http://schemas.microsoft.com/office/drawing/2014/main" id="{F532B17C-9682-D3BA-20A4-017352B6957D}"/>
                  </a:ext>
                </a:extLst>
              </p:cNvPr>
              <p:cNvSpPr>
                <a:spLocks noGrp="1" noRot="1" noChangeAspect="1" noMove="1" noResize="1" noEditPoints="1" noAdjustHandles="1" noChangeArrowheads="1" noChangeShapeType="1" noTextEdit="1"/>
              </p:cNvSpPr>
              <p:nvPr>
                <p:ph idx="1"/>
              </p:nvPr>
            </p:nvSpPr>
            <p:spPr>
              <a:xfrm>
                <a:off x="337457" y="2565419"/>
                <a:ext cx="4987102" cy="3673540"/>
              </a:xfrm>
              <a:blipFill>
                <a:blip r:embed="rId2"/>
                <a:stretch>
                  <a:fillRect l="-22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0491456-4B3B-A27A-9712-C311DAA16C7E}"/>
              </a:ext>
            </a:extLst>
          </p:cNvPr>
          <p:cNvPicPr>
            <a:picLocks noChangeAspect="1"/>
          </p:cNvPicPr>
          <p:nvPr/>
        </p:nvPicPr>
        <p:blipFill>
          <a:blip r:embed="rId3"/>
          <a:stretch>
            <a:fillRect/>
          </a:stretch>
        </p:blipFill>
        <p:spPr>
          <a:xfrm>
            <a:off x="5911532" y="2565419"/>
            <a:ext cx="5150277" cy="3551915"/>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52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70968-1EFB-458A-AF28-E74EFB2280F1}"/>
              </a:ext>
            </a:extLst>
          </p:cNvPr>
          <p:cNvSpPr>
            <a:spLocks noGrp="1"/>
          </p:cNvSpPr>
          <p:nvPr>
            <p:ph type="title"/>
          </p:nvPr>
        </p:nvSpPr>
        <p:spPr>
          <a:xfrm>
            <a:off x="793662" y="386930"/>
            <a:ext cx="10066122" cy="1298448"/>
          </a:xfrm>
        </p:spPr>
        <p:txBody>
          <a:bodyPr anchor="b">
            <a:normAutofit/>
          </a:bodyPr>
          <a:lstStyle/>
          <a:p>
            <a:r>
              <a:rPr lang="en-US" sz="4800"/>
              <a:t>Probability</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32B17C-9682-D3BA-20A4-017352B6957D}"/>
                  </a:ext>
                </a:extLst>
              </p:cNvPr>
              <p:cNvSpPr>
                <a:spLocks noGrp="1"/>
              </p:cNvSpPr>
              <p:nvPr>
                <p:ph idx="1"/>
              </p:nvPr>
            </p:nvSpPr>
            <p:spPr>
              <a:xfrm>
                <a:off x="174281" y="2449286"/>
                <a:ext cx="6226519" cy="3789673"/>
              </a:xfrm>
            </p:spPr>
            <p:txBody>
              <a:bodyPr anchor="ctr">
                <a:normAutofit fontScale="92500"/>
              </a:bodyPr>
              <a:lstStyle/>
              <a:p>
                <a:r>
                  <a:rPr lang="en-US" dirty="0"/>
                  <a:t>Complement of an event A</a:t>
                </a:r>
              </a:p>
              <a:p>
                <a:pPr lvl="1"/>
                <a:r>
                  <a:rPr lang="en-US" sz="2800" dirty="0"/>
                  <a:t>Denoted </a:t>
                </a:r>
                <a14:m>
                  <m:oMath xmlns:m="http://schemas.openxmlformats.org/officeDocument/2006/math">
                    <m:sSup>
                      <m:sSupPr>
                        <m:ctrlPr>
                          <a:rPr lang="en-US" sz="2800" b="0" i="1">
                            <a:latin typeface="Cambria Math" panose="02040503050406030204" pitchFamily="18" charset="0"/>
                          </a:rPr>
                        </m:ctrlPr>
                      </m:sSupPr>
                      <m:e>
                        <m:r>
                          <a:rPr lang="en-US" sz="2800" b="0" i="1">
                            <a:latin typeface="Cambria Math" panose="02040503050406030204" pitchFamily="18" charset="0"/>
                          </a:rPr>
                          <m:t>𝐴</m:t>
                        </m:r>
                      </m:e>
                      <m:sup>
                        <m:r>
                          <a:rPr lang="en-US" sz="2800" b="0" i="1">
                            <a:latin typeface="Cambria Math" panose="02040503050406030204" pitchFamily="18" charset="0"/>
                          </a:rPr>
                          <m:t>𝑐</m:t>
                        </m:r>
                      </m:sup>
                    </m:sSup>
                  </m:oMath>
                </a14:m>
                <a:r>
                  <a:rPr lang="en-US" sz="2800" dirty="0"/>
                  <a:t> </a:t>
                </a:r>
              </a:p>
              <a:p>
                <a:pPr lvl="1"/>
                <a:r>
                  <a:rPr lang="en-US" sz="2800" dirty="0"/>
                  <a:t>All outcomes in the sample space S that are not in A</a:t>
                </a:r>
              </a:p>
              <a:p>
                <a:pPr lvl="1"/>
                <a:r>
                  <a:rPr lang="en-US" sz="2800" dirty="0"/>
                  <a:t>The portion in the Venn diagram that is everything in S that is not included in A</a:t>
                </a:r>
              </a:p>
              <a:p>
                <a:r>
                  <a:rPr lang="en-US" dirty="0"/>
                  <a:t>Complement rule </a:t>
                </a:r>
              </a:p>
              <a:p>
                <a:pPr lvl="1"/>
                <a14:m>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𝐴</m:t>
                        </m:r>
                        <m:r>
                          <a:rPr lang="en-US" sz="2800" i="1">
                            <a:latin typeface="Cambria Math" panose="02040503050406030204" pitchFamily="18" charset="0"/>
                          </a:rPr>
                          <m:t> </m:t>
                        </m:r>
                      </m:e>
                    </m:d>
                    <m:r>
                      <a:rPr lang="en-US" sz="2800" b="0" i="1">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r>
                              <a:rPr lang="en-US" sz="2800" i="1">
                                <a:latin typeface="Cambria Math" panose="02040503050406030204" pitchFamily="18" charset="0"/>
                              </a:rPr>
                              <m:t>𝑐</m:t>
                            </m:r>
                          </m:sup>
                        </m:sSup>
                      </m:e>
                    </m:d>
                    <m:r>
                      <a:rPr lang="en-US" sz="2800" i="1">
                        <a:latin typeface="Cambria Math" panose="02040503050406030204" pitchFamily="18" charset="0"/>
                      </a:rPr>
                      <m:t>=1</m:t>
                    </m:r>
                  </m:oMath>
                </a14:m>
                <a:endParaRPr lang="en-US" sz="2800" dirty="0"/>
              </a:p>
              <a:p>
                <a:pPr lvl="1"/>
                <a:r>
                  <a:rPr lang="en-US" sz="2800" dirty="0"/>
                  <a:t>Rearrange: </a:t>
                </a:r>
                <a14:m>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r>
                              <a:rPr lang="en-US" sz="2800" i="1">
                                <a:latin typeface="Cambria Math" panose="02040503050406030204" pitchFamily="18" charset="0"/>
                              </a:rPr>
                              <m:t>𝑐</m:t>
                            </m:r>
                          </m:sup>
                        </m:sSup>
                      </m:e>
                    </m:d>
                    <m:r>
                      <a:rPr lang="en-US" sz="2800" b="0" i="1">
                        <a:latin typeface="Cambria Math" panose="02040503050406030204" pitchFamily="18" charset="0"/>
                      </a:rPr>
                      <m:t>=1−</m:t>
                    </m:r>
                    <m:r>
                      <a:rPr lang="en-US" sz="2800" b="0" i="1">
                        <a:latin typeface="Cambria Math" panose="02040503050406030204" pitchFamily="18" charset="0"/>
                      </a:rPr>
                      <m:t>𝑃</m:t>
                    </m:r>
                    <m:r>
                      <a:rPr lang="en-US" sz="2800" b="0" i="1">
                        <a:latin typeface="Cambria Math" panose="02040503050406030204" pitchFamily="18" charset="0"/>
                      </a:rPr>
                      <m:t>(</m:t>
                    </m:r>
                    <m:r>
                      <a:rPr lang="en-US" sz="2800" b="0" i="1">
                        <a:latin typeface="Cambria Math" panose="02040503050406030204" pitchFamily="18" charset="0"/>
                      </a:rPr>
                      <m:t>𝐴</m:t>
                    </m:r>
                    <m:r>
                      <a:rPr lang="en-US" sz="2800" b="0" i="1">
                        <a:latin typeface="Cambria Math" panose="02040503050406030204" pitchFamily="18" charset="0"/>
                      </a:rPr>
                      <m:t>)</m:t>
                    </m:r>
                  </m:oMath>
                </a14:m>
                <a:endParaRPr lang="en-US" sz="2800" dirty="0"/>
              </a:p>
            </p:txBody>
          </p:sp>
        </mc:Choice>
        <mc:Fallback>
          <p:sp>
            <p:nvSpPr>
              <p:cNvPr id="3" name="Content Placeholder 2">
                <a:extLst>
                  <a:ext uri="{FF2B5EF4-FFF2-40B4-BE49-F238E27FC236}">
                    <a16:creationId xmlns:a16="http://schemas.microsoft.com/office/drawing/2014/main" id="{F532B17C-9682-D3BA-20A4-017352B6957D}"/>
                  </a:ext>
                </a:extLst>
              </p:cNvPr>
              <p:cNvSpPr>
                <a:spLocks noGrp="1" noRot="1" noChangeAspect="1" noMove="1" noResize="1" noEditPoints="1" noAdjustHandles="1" noChangeArrowheads="1" noChangeShapeType="1" noTextEdit="1"/>
              </p:cNvSpPr>
              <p:nvPr>
                <p:ph idx="1"/>
              </p:nvPr>
            </p:nvSpPr>
            <p:spPr>
              <a:xfrm>
                <a:off x="174281" y="2449286"/>
                <a:ext cx="6226519" cy="3789673"/>
              </a:xfrm>
              <a:blipFill>
                <a:blip r:embed="rId2"/>
                <a:stretch>
                  <a:fillRect l="-1567" t="-1932" r="-2351" b="-37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897B35B-C529-9A05-453F-407181A27502}"/>
              </a:ext>
            </a:extLst>
          </p:cNvPr>
          <p:cNvPicPr>
            <a:picLocks noChangeAspect="1"/>
          </p:cNvPicPr>
          <p:nvPr/>
        </p:nvPicPr>
        <p:blipFill>
          <a:blip r:embed="rId3"/>
          <a:stretch>
            <a:fillRect/>
          </a:stretch>
        </p:blipFill>
        <p:spPr>
          <a:xfrm>
            <a:off x="6662645" y="2965529"/>
            <a:ext cx="5150277" cy="303472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287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70968-1EFB-458A-AF28-E74EFB2280F1}"/>
              </a:ext>
            </a:extLst>
          </p:cNvPr>
          <p:cNvSpPr>
            <a:spLocks noGrp="1"/>
          </p:cNvSpPr>
          <p:nvPr>
            <p:ph type="title"/>
          </p:nvPr>
        </p:nvSpPr>
        <p:spPr>
          <a:xfrm>
            <a:off x="793662" y="386930"/>
            <a:ext cx="10066122" cy="1298448"/>
          </a:xfrm>
        </p:spPr>
        <p:txBody>
          <a:bodyPr anchor="b">
            <a:normAutofit/>
          </a:bodyPr>
          <a:lstStyle/>
          <a:p>
            <a:r>
              <a:rPr lang="en-US" sz="4800"/>
              <a:t>Probability</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32B17C-9682-D3BA-20A4-017352B6957D}"/>
                  </a:ext>
                </a:extLst>
              </p:cNvPr>
              <p:cNvSpPr>
                <a:spLocks noGrp="1"/>
              </p:cNvSpPr>
              <p:nvPr>
                <p:ph idx="1"/>
              </p:nvPr>
            </p:nvSpPr>
            <p:spPr>
              <a:xfrm>
                <a:off x="174282" y="2203079"/>
                <a:ext cx="5737250" cy="4099750"/>
              </a:xfrm>
            </p:spPr>
            <p:txBody>
              <a:bodyPr anchor="ctr">
                <a:normAutofit/>
              </a:bodyPr>
              <a:lstStyle/>
              <a:p>
                <a:r>
                  <a:rPr lang="en-US" sz="2400" dirty="0"/>
                  <a:t>Addition rule </a:t>
                </a:r>
              </a:p>
              <a:p>
                <a:pPr lvl="1"/>
                <a:r>
                  <a:rPr lang="en-US" dirty="0"/>
                  <a:t>Used to find the probability of the </a:t>
                </a:r>
                <a:r>
                  <a:rPr lang="en-US" b="1" dirty="0"/>
                  <a:t>union </a:t>
                </a:r>
                <a:r>
                  <a:rPr lang="en-US" dirty="0"/>
                  <a:t>of two events</a:t>
                </a:r>
              </a:p>
              <a:p>
                <a:pPr lvl="1"/>
                <a:r>
                  <a:rPr lang="en-US" dirty="0"/>
                  <a:t>The probability that A or B occurs, or that at least one of these events occurs</a:t>
                </a:r>
                <a:endParaRPr lang="en-US" dirty="0">
                  <a:latin typeface="Cambria Math" panose="02040503050406030204" pitchFamily="18" charset="0"/>
                </a:endParaRPr>
              </a:p>
              <a:p>
                <a:pPr lvl="1"/>
                <a14:m>
                  <m:oMath xmlns:m="http://schemas.openxmlformats.org/officeDocument/2006/math">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𝐴</m:t>
                        </m:r>
                        <m:r>
                          <a:rPr lang="en-US">
                            <a:latin typeface="Cambria Math" panose="02040503050406030204" pitchFamily="18" charset="0"/>
                          </a:rPr>
                          <m:t>∪</m:t>
                        </m:r>
                        <m:r>
                          <a:rPr lang="en-US">
                            <a:latin typeface="Cambria Math" panose="02040503050406030204" pitchFamily="18" charset="0"/>
                          </a:rPr>
                          <m:t>𝐵</m:t>
                        </m:r>
                      </m:e>
                    </m:d>
                    <m:r>
                      <a:rPr lang="en-US">
                        <a:latin typeface="Cambria Math" panose="02040503050406030204" pitchFamily="18" charset="0"/>
                      </a:rPr>
                      <m:t>=</m:t>
                    </m:r>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𝐴</m:t>
                        </m:r>
                      </m:e>
                    </m:d>
                    <m:r>
                      <a:rPr lang="en-US">
                        <a:latin typeface="Cambria Math" panose="02040503050406030204" pitchFamily="18" charset="0"/>
                      </a:rPr>
                      <m:t>+</m:t>
                    </m:r>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m:t>
                    </m:r>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𝐴</m:t>
                        </m:r>
                        <m:r>
                          <a:rPr lang="en-US">
                            <a:latin typeface="Cambria Math" panose="02040503050406030204" pitchFamily="18" charset="0"/>
                          </a:rPr>
                          <m:t>∩</m:t>
                        </m:r>
                        <m:r>
                          <a:rPr lang="en-US">
                            <a:latin typeface="Cambria Math" panose="02040503050406030204" pitchFamily="18" charset="0"/>
                          </a:rPr>
                          <m:t>𝐵</m:t>
                        </m:r>
                      </m:e>
                    </m:d>
                  </m:oMath>
                </a14:m>
                <a:endParaRPr lang="en-US" dirty="0"/>
              </a:p>
              <a:p>
                <a14:m>
                  <m:oMath xmlns:m="http://schemas.openxmlformats.org/officeDocument/2006/math">
                    <m:r>
                      <a:rPr lang="en-US" sz="2400">
                        <a:latin typeface="Cambria Math" panose="02040503050406030204" pitchFamily="18" charset="0"/>
                      </a:rPr>
                      <m:t>𝑃</m:t>
                    </m:r>
                    <m:d>
                      <m:dPr>
                        <m:ctrlPr>
                          <a:rPr lang="en-US" sz="2400" i="1">
                            <a:latin typeface="Cambria Math" panose="02040503050406030204" pitchFamily="18" charset="0"/>
                          </a:rPr>
                        </m:ctrlPr>
                      </m:dPr>
                      <m:e>
                        <m:r>
                          <a:rPr lang="en-US" sz="2400">
                            <a:latin typeface="Cambria Math" panose="02040503050406030204" pitchFamily="18" charset="0"/>
                          </a:rPr>
                          <m:t>𝐴</m:t>
                        </m:r>
                        <m:r>
                          <a:rPr lang="en-US" sz="2400">
                            <a:latin typeface="Cambria Math" panose="02040503050406030204" pitchFamily="18" charset="0"/>
                          </a:rPr>
                          <m:t>∩</m:t>
                        </m:r>
                        <m:r>
                          <a:rPr lang="en-US" sz="2400">
                            <a:latin typeface="Cambria Math" panose="02040503050406030204" pitchFamily="18" charset="0"/>
                          </a:rPr>
                          <m:t>𝐵</m:t>
                        </m:r>
                      </m:e>
                    </m:d>
                  </m:oMath>
                </a14:m>
                <a:r>
                  <a:rPr lang="en-US" sz="2400" dirty="0"/>
                  <a:t> is double-counted in both </a:t>
                </a:r>
                <a14:m>
                  <m:oMath xmlns:m="http://schemas.openxmlformats.org/officeDocument/2006/math">
                    <m:r>
                      <a:rPr lang="en-US" sz="2400">
                        <a:latin typeface="Cambria Math" panose="02040503050406030204" pitchFamily="18" charset="0"/>
                      </a:rPr>
                      <m:t>𝑃</m:t>
                    </m:r>
                    <m:d>
                      <m:dPr>
                        <m:ctrlPr>
                          <a:rPr lang="en-US" sz="2400" i="1">
                            <a:latin typeface="Cambria Math" panose="02040503050406030204" pitchFamily="18" charset="0"/>
                          </a:rPr>
                        </m:ctrlPr>
                      </m:dPr>
                      <m:e>
                        <m:r>
                          <a:rPr lang="en-US" sz="2400">
                            <a:latin typeface="Cambria Math" panose="02040503050406030204" pitchFamily="18" charset="0"/>
                          </a:rPr>
                          <m:t>𝐴</m:t>
                        </m:r>
                      </m:e>
                    </m:d>
                  </m:oMath>
                </a14:m>
                <a:r>
                  <a:rPr lang="en-US" sz="2400" dirty="0"/>
                  <a:t> and </a:t>
                </a:r>
                <a14:m>
                  <m:oMath xmlns:m="http://schemas.openxmlformats.org/officeDocument/2006/math">
                    <m:r>
                      <a:rPr lang="en-US" sz="2400">
                        <a:latin typeface="Cambria Math" panose="02040503050406030204" pitchFamily="18" charset="0"/>
                      </a:rPr>
                      <m:t>𝑃</m:t>
                    </m:r>
                    <m:d>
                      <m:dPr>
                        <m:ctrlPr>
                          <a:rPr lang="en-US" sz="2400" i="1">
                            <a:latin typeface="Cambria Math" panose="02040503050406030204" pitchFamily="18" charset="0"/>
                          </a:rPr>
                        </m:ctrlPr>
                      </m:dPr>
                      <m:e>
                        <m:r>
                          <a:rPr lang="en-US" sz="2400">
                            <a:latin typeface="Cambria Math" panose="02040503050406030204" pitchFamily="18" charset="0"/>
                          </a:rPr>
                          <m:t>𝐵</m:t>
                        </m:r>
                      </m:e>
                    </m:d>
                  </m:oMath>
                </a14:m>
                <a:endParaRPr lang="en-US" sz="2400" dirty="0"/>
              </a:p>
              <a:p>
                <a14:m>
                  <m:oMath xmlns:m="http://schemas.openxmlformats.org/officeDocument/2006/math">
                    <m:r>
                      <a:rPr lang="en-US" sz="2400">
                        <a:latin typeface="Cambria Math" panose="02040503050406030204" pitchFamily="18" charset="0"/>
                      </a:rPr>
                      <m:t>𝑃</m:t>
                    </m:r>
                    <m:d>
                      <m:dPr>
                        <m:ctrlPr>
                          <a:rPr lang="en-US" sz="2400" i="1">
                            <a:latin typeface="Cambria Math" panose="02040503050406030204" pitchFamily="18" charset="0"/>
                          </a:rPr>
                        </m:ctrlPr>
                      </m:dPr>
                      <m:e>
                        <m:r>
                          <a:rPr lang="en-US" sz="2400">
                            <a:latin typeface="Cambria Math" panose="02040503050406030204" pitchFamily="18" charset="0"/>
                          </a:rPr>
                          <m:t>𝐴</m:t>
                        </m:r>
                        <m:r>
                          <a:rPr lang="en-US" sz="2400">
                            <a:latin typeface="Cambria Math" panose="02040503050406030204" pitchFamily="18" charset="0"/>
                          </a:rPr>
                          <m:t>∩</m:t>
                        </m:r>
                        <m:r>
                          <a:rPr lang="en-US" sz="2400">
                            <a:latin typeface="Cambria Math" panose="02040503050406030204" pitchFamily="18" charset="0"/>
                          </a:rPr>
                          <m:t>𝐵</m:t>
                        </m:r>
                      </m:e>
                    </m:d>
                  </m:oMath>
                </a14:m>
                <a:r>
                  <a:rPr lang="en-US" sz="2400" dirty="0"/>
                  <a:t> is referred to as the </a:t>
                </a:r>
                <a:r>
                  <a:rPr lang="en-US" sz="2400" b="1" dirty="0"/>
                  <a:t>joint probability</a:t>
                </a:r>
                <a:endParaRPr lang="en-US" dirty="0"/>
              </a:p>
            </p:txBody>
          </p:sp>
        </mc:Choice>
        <mc:Fallback>
          <p:sp>
            <p:nvSpPr>
              <p:cNvPr id="3" name="Content Placeholder 2">
                <a:extLst>
                  <a:ext uri="{FF2B5EF4-FFF2-40B4-BE49-F238E27FC236}">
                    <a16:creationId xmlns:a16="http://schemas.microsoft.com/office/drawing/2014/main" id="{F532B17C-9682-D3BA-20A4-017352B6957D}"/>
                  </a:ext>
                </a:extLst>
              </p:cNvPr>
              <p:cNvSpPr>
                <a:spLocks noGrp="1" noRot="1" noChangeAspect="1" noMove="1" noResize="1" noEditPoints="1" noAdjustHandles="1" noChangeArrowheads="1" noChangeShapeType="1" noTextEdit="1"/>
              </p:cNvSpPr>
              <p:nvPr>
                <p:ph idx="1"/>
              </p:nvPr>
            </p:nvSpPr>
            <p:spPr>
              <a:xfrm>
                <a:off x="174282" y="2203079"/>
                <a:ext cx="5737250" cy="4099750"/>
              </a:xfrm>
              <a:blipFill>
                <a:blip r:embed="rId2"/>
                <a:stretch>
                  <a:fillRect l="-1488" r="-1063" b="-1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390BC8-5628-E232-8D59-4E6BCDD85B56}"/>
              </a:ext>
            </a:extLst>
          </p:cNvPr>
          <p:cNvPicPr>
            <a:picLocks noChangeAspect="1"/>
          </p:cNvPicPr>
          <p:nvPr/>
        </p:nvPicPr>
        <p:blipFill>
          <a:blip r:embed="rId3"/>
          <a:stretch>
            <a:fillRect/>
          </a:stretch>
        </p:blipFill>
        <p:spPr>
          <a:xfrm>
            <a:off x="6161903" y="2603336"/>
            <a:ext cx="5150277" cy="3476082"/>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31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70968-1EFB-458A-AF28-E74EFB2280F1}"/>
              </a:ext>
            </a:extLst>
          </p:cNvPr>
          <p:cNvSpPr>
            <a:spLocks noGrp="1"/>
          </p:cNvSpPr>
          <p:nvPr>
            <p:ph type="title"/>
          </p:nvPr>
        </p:nvSpPr>
        <p:spPr>
          <a:xfrm>
            <a:off x="793662" y="386930"/>
            <a:ext cx="10066122" cy="1298448"/>
          </a:xfrm>
        </p:spPr>
        <p:txBody>
          <a:bodyPr anchor="b">
            <a:normAutofit/>
          </a:bodyPr>
          <a:lstStyle/>
          <a:p>
            <a:r>
              <a:rPr lang="en-US" sz="4800"/>
              <a:t>Probability</a:t>
            </a:r>
          </a:p>
        </p:txBody>
      </p:sp>
      <p:sp>
        <p:nvSpPr>
          <p:cNvPr id="3081"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32B17C-9682-D3BA-20A4-017352B6957D}"/>
                  </a:ext>
                </a:extLst>
              </p:cNvPr>
              <p:cNvSpPr>
                <a:spLocks noGrp="1"/>
              </p:cNvSpPr>
              <p:nvPr>
                <p:ph idx="1"/>
              </p:nvPr>
            </p:nvSpPr>
            <p:spPr>
              <a:xfrm>
                <a:off x="261257" y="2373086"/>
                <a:ext cx="5063302" cy="3865873"/>
              </a:xfrm>
            </p:spPr>
            <p:txBody>
              <a:bodyPr anchor="ctr">
                <a:normAutofit/>
              </a:bodyPr>
              <a:lstStyle/>
              <a:p>
                <a:r>
                  <a:rPr lang="en-US" dirty="0"/>
                  <a:t>For mutually exclusive or disjoint events A and B, the probability of their intersection is zero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𝐴</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rPr>
                          <m:t>𝐵</m:t>
                        </m:r>
                      </m:e>
                    </m:d>
                    <m:r>
                      <a:rPr lang="en-US" b="0" i="1">
                        <a:latin typeface="Cambria Math" panose="02040503050406030204" pitchFamily="18" charset="0"/>
                      </a:rPr>
                      <m:t>=0</m:t>
                    </m:r>
                  </m:oMath>
                </a14:m>
                <a:r>
                  <a:rPr lang="en-US" dirty="0"/>
                  <a:t>.</a:t>
                </a:r>
              </a:p>
              <a:p>
                <a:r>
                  <a:rPr lang="en-US" dirty="0"/>
                  <a:t>There is no double counting</a:t>
                </a:r>
              </a:p>
              <a:p>
                <a:r>
                  <a:rPr lang="en-US" dirty="0"/>
                  <a:t> </a:t>
                </a:r>
                <a14:m>
                  <m:oMath xmlns:m="http://schemas.openxmlformats.org/officeDocument/2006/math">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𝐴</m:t>
                        </m:r>
                        <m:r>
                          <a:rPr lang="en-US">
                            <a:latin typeface="Cambria Math" panose="02040503050406030204" pitchFamily="18" charset="0"/>
                          </a:rPr>
                          <m:t>∪</m:t>
                        </m:r>
                        <m:r>
                          <a:rPr lang="en-US">
                            <a:latin typeface="Cambria Math" panose="02040503050406030204" pitchFamily="18" charset="0"/>
                          </a:rPr>
                          <m:t>𝐵</m:t>
                        </m:r>
                      </m:e>
                    </m:d>
                    <m:r>
                      <a:rPr lang="en-US">
                        <a:latin typeface="Cambria Math" panose="02040503050406030204" pitchFamily="18" charset="0"/>
                      </a:rPr>
                      <m:t>=</m:t>
                    </m:r>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𝐴</m:t>
                        </m:r>
                      </m:e>
                    </m:d>
                    <m:r>
                      <a:rPr lang="en-US" b="0" i="1">
                        <a:latin typeface="Cambria Math" panose="02040503050406030204" pitchFamily="18" charset="0"/>
                      </a:rPr>
                      <m:t>+</m:t>
                    </m:r>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𝐵</m:t>
                        </m:r>
                      </m:e>
                    </m:d>
                  </m:oMath>
                </a14:m>
                <a:r>
                  <a:rPr lang="en-US" dirty="0"/>
                  <a:t> </a:t>
                </a:r>
              </a:p>
            </p:txBody>
          </p:sp>
        </mc:Choice>
        <mc:Fallback>
          <p:sp>
            <p:nvSpPr>
              <p:cNvPr id="3" name="Content Placeholder 2">
                <a:extLst>
                  <a:ext uri="{FF2B5EF4-FFF2-40B4-BE49-F238E27FC236}">
                    <a16:creationId xmlns:a16="http://schemas.microsoft.com/office/drawing/2014/main" id="{F532B17C-9682-D3BA-20A4-017352B6957D}"/>
                  </a:ext>
                </a:extLst>
              </p:cNvPr>
              <p:cNvSpPr>
                <a:spLocks noGrp="1" noRot="1" noChangeAspect="1" noMove="1" noResize="1" noEditPoints="1" noAdjustHandles="1" noChangeArrowheads="1" noChangeShapeType="1" noTextEdit="1"/>
              </p:cNvSpPr>
              <p:nvPr>
                <p:ph idx="1"/>
              </p:nvPr>
            </p:nvSpPr>
            <p:spPr>
              <a:xfrm>
                <a:off x="261257" y="2373086"/>
                <a:ext cx="5063302" cy="3865873"/>
              </a:xfrm>
              <a:blipFill>
                <a:blip r:embed="rId2"/>
                <a:stretch>
                  <a:fillRect l="-2169" r="-1205"/>
                </a:stretch>
              </a:blipFill>
            </p:spPr>
            <p:txBody>
              <a:bodyPr/>
              <a:lstStyle/>
              <a:p>
                <a:r>
                  <a:rPr lang="en-US">
                    <a:noFill/>
                  </a:rPr>
                  <a:t> </a:t>
                </a:r>
              </a:p>
            </p:txBody>
          </p:sp>
        </mc:Fallback>
      </mc:AlternateContent>
      <p:pic>
        <p:nvPicPr>
          <p:cNvPr id="3074" name="Picture 2" descr="Mutually exclusive events">
            <a:extLst>
              <a:ext uri="{FF2B5EF4-FFF2-40B4-BE49-F238E27FC236}">
                <a16:creationId xmlns:a16="http://schemas.microsoft.com/office/drawing/2014/main" id="{7AA70B59-3C6D-8C80-6C8C-EB03B646C0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506591"/>
            <a:ext cx="5150277" cy="3669572"/>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174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1" name="Rectangle 1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C8B47E5-0873-F048-DFFB-FC78FD346FF4}"/>
              </a:ext>
            </a:extLst>
          </p:cNvPr>
          <p:cNvSpPr>
            <a:spLocks noGrp="1"/>
          </p:cNvSpPr>
          <p:nvPr>
            <p:ph type="title"/>
          </p:nvPr>
        </p:nvSpPr>
        <p:spPr>
          <a:xfrm>
            <a:off x="442974" y="216567"/>
            <a:ext cx="4273406" cy="1091121"/>
          </a:xfrm>
        </p:spPr>
        <p:txBody>
          <a:bodyPr anchor="b">
            <a:normAutofit/>
          </a:bodyPr>
          <a:lstStyle/>
          <a:p>
            <a:r>
              <a:rPr lang="en-US" sz="3600" dirty="0">
                <a:solidFill>
                  <a:srgbClr val="FFFFFF"/>
                </a:solidFill>
              </a:rPr>
              <a:t>Population vs Sample</a:t>
            </a:r>
          </a:p>
        </p:txBody>
      </p:sp>
      <p:sp>
        <p:nvSpPr>
          <p:cNvPr id="3" name="Content Placeholder 2">
            <a:extLst>
              <a:ext uri="{FF2B5EF4-FFF2-40B4-BE49-F238E27FC236}">
                <a16:creationId xmlns:a16="http://schemas.microsoft.com/office/drawing/2014/main" id="{BDA802D0-AE2D-B9C9-70D5-D726CFA08B36}"/>
              </a:ext>
            </a:extLst>
          </p:cNvPr>
          <p:cNvSpPr>
            <a:spLocks noGrp="1"/>
          </p:cNvSpPr>
          <p:nvPr>
            <p:ph idx="1"/>
          </p:nvPr>
        </p:nvSpPr>
        <p:spPr>
          <a:xfrm>
            <a:off x="224589" y="1860884"/>
            <a:ext cx="4732421" cy="4780548"/>
          </a:xfrm>
        </p:spPr>
        <p:txBody>
          <a:bodyPr>
            <a:normAutofit fontScale="92500" lnSpcReduction="10000"/>
          </a:bodyPr>
          <a:lstStyle/>
          <a:p>
            <a:r>
              <a:rPr lang="en-US" dirty="0">
                <a:solidFill>
                  <a:srgbClr val="FFFFFF"/>
                </a:solidFill>
              </a:rPr>
              <a:t>Goal is to analyze data to understand a population. </a:t>
            </a:r>
          </a:p>
          <a:p>
            <a:r>
              <a:rPr lang="en-US" b="1" dirty="0">
                <a:solidFill>
                  <a:srgbClr val="FFFFFF"/>
                </a:solidFill>
              </a:rPr>
              <a:t>Population</a:t>
            </a:r>
            <a:r>
              <a:rPr lang="en-US" dirty="0">
                <a:solidFill>
                  <a:srgbClr val="FFFFFF"/>
                </a:solidFill>
              </a:rPr>
              <a:t>: Entire set of all individuals, items, or events of interest. </a:t>
            </a:r>
          </a:p>
          <a:p>
            <a:r>
              <a:rPr lang="en-US" dirty="0">
                <a:solidFill>
                  <a:srgbClr val="FFFFFF"/>
                </a:solidFill>
              </a:rPr>
              <a:t>Obtaining data on the entire population = expensive, impractical </a:t>
            </a:r>
            <a:r>
              <a:rPr lang="en-US" dirty="0">
                <a:solidFill>
                  <a:srgbClr val="FFFFFF"/>
                </a:solidFill>
                <a:sym typeface="Wingdings" panose="05000000000000000000" pitchFamily="2" charset="2"/>
              </a:rPr>
              <a:t> </a:t>
            </a:r>
            <a:r>
              <a:rPr lang="en-US" dirty="0">
                <a:solidFill>
                  <a:srgbClr val="FFFFFF"/>
                </a:solidFill>
              </a:rPr>
              <a:t>use sample </a:t>
            </a:r>
          </a:p>
          <a:p>
            <a:r>
              <a:rPr lang="en-US" b="1" dirty="0">
                <a:solidFill>
                  <a:srgbClr val="FFFFFF"/>
                </a:solidFill>
              </a:rPr>
              <a:t>Sample</a:t>
            </a:r>
            <a:r>
              <a:rPr lang="en-US" dirty="0">
                <a:solidFill>
                  <a:srgbClr val="FFFFFF"/>
                </a:solidFill>
              </a:rPr>
              <a:t>: Subset of the population, but should be representative and reduce bias by randomization, clustering etc.</a:t>
            </a:r>
          </a:p>
        </p:txBody>
      </p:sp>
      <p:pic>
        <p:nvPicPr>
          <p:cNvPr id="5" name="Picture 4" descr="A group of people with numbers and symbols&#10;&#10;Description automatically generated">
            <a:extLst>
              <a:ext uri="{FF2B5EF4-FFF2-40B4-BE49-F238E27FC236}">
                <a16:creationId xmlns:a16="http://schemas.microsoft.com/office/drawing/2014/main" id="{3D208EB0-2C99-CC6B-EA8A-0E4034923C7B}"/>
              </a:ext>
            </a:extLst>
          </p:cNvPr>
          <p:cNvPicPr>
            <a:picLocks noChangeAspect="1"/>
          </p:cNvPicPr>
          <p:nvPr/>
        </p:nvPicPr>
        <p:blipFill>
          <a:blip r:embed="rId3"/>
          <a:stretch>
            <a:fillRect/>
          </a:stretch>
        </p:blipFill>
        <p:spPr>
          <a:xfrm>
            <a:off x="5299629" y="753979"/>
            <a:ext cx="6667782" cy="5231896"/>
          </a:xfrm>
          <a:prstGeom prst="rect">
            <a:avLst/>
          </a:prstGeom>
        </p:spPr>
      </p:pic>
    </p:spTree>
    <p:extLst>
      <p:ext uri="{BB962C8B-B14F-4D97-AF65-F5344CB8AC3E}">
        <p14:creationId xmlns:p14="http://schemas.microsoft.com/office/powerpoint/2010/main" val="3731540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39937-744A-E498-6607-4B15473A5EEB}"/>
              </a:ext>
            </a:extLst>
          </p:cNvPr>
          <p:cNvSpPr>
            <a:spLocks noGrp="1"/>
          </p:cNvSpPr>
          <p:nvPr>
            <p:ph type="title"/>
          </p:nvPr>
        </p:nvSpPr>
        <p:spPr>
          <a:xfrm>
            <a:off x="793662" y="386930"/>
            <a:ext cx="10066122" cy="1298448"/>
          </a:xfrm>
        </p:spPr>
        <p:txBody>
          <a:bodyPr anchor="b">
            <a:normAutofit/>
          </a:bodyPr>
          <a:lstStyle/>
          <a:p>
            <a:r>
              <a:rPr lang="en-US" sz="4800"/>
              <a:t>Conditional Probability</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8D129B-6776-F157-4F7A-F50CDB39B8F7}"/>
                  </a:ext>
                </a:extLst>
              </p:cNvPr>
              <p:cNvSpPr>
                <a:spLocks noGrp="1"/>
              </p:cNvSpPr>
              <p:nvPr>
                <p:ph idx="1"/>
              </p:nvPr>
            </p:nvSpPr>
            <p:spPr>
              <a:xfrm>
                <a:off x="97970" y="2307771"/>
                <a:ext cx="6988630" cy="4452258"/>
              </a:xfrm>
            </p:spPr>
            <p:txBody>
              <a:bodyPr anchor="ctr">
                <a:normAutofit lnSpcReduction="10000"/>
              </a:bodyPr>
              <a:lstStyle/>
              <a:p>
                <a:r>
                  <a:rPr lang="en-US" sz="2000" dirty="0"/>
                  <a:t>A </a:t>
                </a:r>
                <a:r>
                  <a:rPr lang="en-US" sz="2000" b="1" dirty="0"/>
                  <a:t>conditional probability</a:t>
                </a:r>
                <a:r>
                  <a:rPr lang="en-US" sz="2000" dirty="0"/>
                  <a:t> is a measure of the likelihood of one event occurring, given another event has occurred. </a:t>
                </a:r>
              </a:p>
              <a:p>
                <a:r>
                  <a:rPr lang="en-US" sz="2000" dirty="0"/>
                  <a:t>The conditional probability that A occurs given that B has occurred is derived as </a:t>
                </a:r>
              </a:p>
              <a:p>
                <a:pPr marL="0" indent="0">
                  <a:buNone/>
                </a:pPr>
                <a:r>
                  <a:rPr lang="en-US" sz="2000" b="0" dirty="0"/>
                  <a:t>	</a:t>
                </a:r>
                <a14:m>
                  <m:oMath xmlns:m="http://schemas.openxmlformats.org/officeDocument/2006/math">
                    <m:r>
                      <a:rPr lang="en-US" sz="2000" b="0" i="1">
                        <a:latin typeface="Cambria Math" panose="02040503050406030204" pitchFamily="18" charset="0"/>
                      </a:rPr>
                      <m:t>𝑃</m:t>
                    </m:r>
                    <m:d>
                      <m:dPr>
                        <m:ctrlPr>
                          <a:rPr lang="en-US" sz="2000" b="0" i="1">
                            <a:latin typeface="Cambria Math" panose="02040503050406030204" pitchFamily="18" charset="0"/>
                          </a:rPr>
                        </m:ctrlPr>
                      </m:dPr>
                      <m:e>
                        <m:r>
                          <a:rPr lang="en-US" sz="2000" b="0" i="1">
                            <a:latin typeface="Cambria Math" panose="02040503050406030204" pitchFamily="18" charset="0"/>
                          </a:rPr>
                          <m:t>𝐴</m:t>
                        </m:r>
                      </m:e>
                      <m:e>
                        <m:r>
                          <a:rPr lang="en-US" sz="2000" b="0" i="1">
                            <a:latin typeface="Cambria Math" panose="02040503050406030204" pitchFamily="18" charset="0"/>
                          </a:rPr>
                          <m:t>𝐵</m:t>
                        </m:r>
                      </m:e>
                    </m:d>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𝐵</m:t>
                        </m:r>
                        <m:r>
                          <a:rPr lang="en-US" sz="2000" b="0" i="1">
                            <a:latin typeface="Cambria Math" panose="02040503050406030204" pitchFamily="18" charset="0"/>
                            <a:ea typeface="Cambria Math" panose="02040503050406030204" pitchFamily="18" charset="0"/>
                          </a:rPr>
                          <m:t>)</m:t>
                        </m:r>
                      </m:num>
                      <m:den>
                        <m:r>
                          <a:rPr lang="en-US" sz="2000" b="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𝐵</m:t>
                        </m:r>
                        <m:r>
                          <a:rPr lang="en-US" sz="2000" b="0" i="1">
                            <a:latin typeface="Cambria Math" panose="02040503050406030204" pitchFamily="18" charset="0"/>
                          </a:rPr>
                          <m:t>)</m:t>
                        </m:r>
                      </m:den>
                    </m:f>
                  </m:oMath>
                </a14:m>
                <a:r>
                  <a:rPr lang="en-US" sz="2000" dirty="0"/>
                  <a:t>.</a:t>
                </a:r>
              </a:p>
              <a:p>
                <a:r>
                  <a:rPr lang="en-US" sz="2000" dirty="0"/>
                  <a:t>Because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𝐴</m:t>
                        </m:r>
                      </m:e>
                      <m:e>
                        <m:r>
                          <a:rPr lang="en-US" sz="2000" i="1">
                            <a:latin typeface="Cambria Math" panose="02040503050406030204" pitchFamily="18" charset="0"/>
                          </a:rPr>
                          <m:t>𝐵</m:t>
                        </m:r>
                      </m:e>
                    </m:d>
                  </m:oMath>
                </a14:m>
                <a:r>
                  <a:rPr lang="en-US" sz="2000" dirty="0"/>
                  <a:t> is conditional on B (B has occurred), the sample space reduces to B. </a:t>
                </a:r>
              </a:p>
              <a:p>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𝐴</m:t>
                        </m:r>
                      </m:e>
                      <m:e>
                        <m:r>
                          <a:rPr lang="en-US" sz="2000" i="1">
                            <a:latin typeface="Cambria Math" panose="02040503050406030204" pitchFamily="18" charset="0"/>
                          </a:rPr>
                          <m:t>𝐵</m:t>
                        </m:r>
                      </m:e>
                    </m:d>
                    <m:r>
                      <a:rPr lang="en-US" sz="2000" i="1">
                        <a:latin typeface="Cambria Math" panose="02040503050406030204" pitchFamily="18" charset="0"/>
                      </a:rPr>
                      <m:t> </m:t>
                    </m:r>
                  </m:oMath>
                </a14:m>
                <a:r>
                  <a:rPr lang="en-US" sz="2000" dirty="0"/>
                  <a:t>is the </a:t>
                </a:r>
                <a14:m>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 </m:t>
                    </m:r>
                  </m:oMath>
                </a14:m>
                <a:r>
                  <a:rPr lang="en-US" sz="2000" dirty="0"/>
                  <a:t>portion in the Venn diagram that is included in </a:t>
                </a:r>
                <a14:m>
                  <m:oMath xmlns:m="http://schemas.openxmlformats.org/officeDocument/2006/math">
                    <m:r>
                      <a:rPr lang="en-US" sz="2000" i="1">
                        <a:latin typeface="Cambria Math" panose="02040503050406030204" pitchFamily="18" charset="0"/>
                        <a:ea typeface="Cambria Math" panose="02040503050406030204" pitchFamily="18" charset="0"/>
                      </a:rPr>
                      <m:t>𝐵</m:t>
                    </m:r>
                  </m:oMath>
                </a14:m>
                <a:r>
                  <a:rPr lang="en-US" sz="2000" dirty="0"/>
                  <a:t>.</a:t>
                </a:r>
              </a:p>
              <a:p>
                <a:r>
                  <a:rPr lang="en-US" sz="2000" dirty="0">
                    <a:latin typeface="Cambria Math" panose="02040503050406030204" pitchFamily="18" charset="0"/>
                  </a:rPr>
                  <a:t>Independent events </a:t>
                </a:r>
                <a14:m>
                  <m:oMath xmlns:m="http://schemas.openxmlformats.org/officeDocument/2006/math">
                    <m:r>
                      <a:rPr lang="en-US" sz="2000" b="0" i="1">
                        <a:latin typeface="Cambria Math" panose="02040503050406030204" pitchFamily="18" charset="0"/>
                      </a:rPr>
                      <m:t>𝑃</m:t>
                    </m:r>
                    <m:d>
                      <m:dPr>
                        <m:ctrlPr>
                          <a:rPr lang="en-US" sz="2000" b="0" i="1">
                            <a:latin typeface="Cambria Math" panose="02040503050406030204" pitchFamily="18" charset="0"/>
                          </a:rPr>
                        </m:ctrlPr>
                      </m:dPr>
                      <m:e>
                        <m:r>
                          <a:rPr lang="en-US" sz="2000" b="0" i="1">
                            <a:latin typeface="Cambria Math" panose="02040503050406030204" pitchFamily="18" charset="0"/>
                          </a:rPr>
                          <m:t>𝐴</m:t>
                        </m:r>
                      </m:e>
                      <m:e>
                        <m:r>
                          <a:rPr lang="en-US" sz="2000" b="0" i="1">
                            <a:latin typeface="Cambria Math" panose="02040503050406030204" pitchFamily="18" charset="0"/>
                          </a:rPr>
                          <m:t>𝐵</m:t>
                        </m:r>
                      </m:e>
                    </m:d>
                  </m:oMath>
                </a14:m>
                <a:r>
                  <a:rPr lang="en-US" sz="2000" dirty="0">
                    <a:latin typeface="Cambria Math" panose="02040503050406030204" pitchFamily="18" charset="0"/>
                  </a:rPr>
                  <a:t> = </a:t>
                </a:r>
                <a14:m>
                  <m:oMath xmlns:m="http://schemas.openxmlformats.org/officeDocument/2006/math">
                    <m:r>
                      <a:rPr lang="en-US" sz="2000" i="1">
                        <a:latin typeface="Cambria Math" panose="02040503050406030204" pitchFamily="18" charset="0"/>
                      </a:rPr>
                      <m:t>𝑃</m:t>
                    </m:r>
                    <m:d>
                      <m:dPr>
                        <m:ctrlPr>
                          <a:rPr lang="en-US" sz="2000" b="0" i="1">
                            <a:latin typeface="Cambria Math" panose="02040503050406030204" pitchFamily="18" charset="0"/>
                          </a:rPr>
                        </m:ctrlPr>
                      </m:dPr>
                      <m:e>
                        <m:r>
                          <a:rPr lang="en-US" sz="2000" b="0" i="1">
                            <a:latin typeface="Cambria Math" panose="02040503050406030204" pitchFamily="18" charset="0"/>
                          </a:rPr>
                          <m:t>𝐴</m:t>
                        </m:r>
                      </m:e>
                    </m:d>
                    <m:r>
                      <a:rPr lang="en-US" sz="2000" b="0" i="1">
                        <a:latin typeface="Cambria Math" panose="02040503050406030204" pitchFamily="18" charset="0"/>
                      </a:rPr>
                      <m:t> </m:t>
                    </m:r>
                  </m:oMath>
                </a14:m>
                <a:endParaRPr lang="en-US" sz="2000" dirty="0">
                  <a:latin typeface="Cambria Math" panose="02040503050406030204" pitchFamily="18" charset="0"/>
                </a:endParaRPr>
              </a:p>
              <a:p>
                <a:pPr marL="0" indent="0">
                  <a:buNone/>
                </a:pPr>
                <a:r>
                  <a:rPr lang="en-US" sz="2000" dirty="0">
                    <a:latin typeface="Cambria Math" panose="02040503050406030204" pitchFamily="18" charset="0"/>
                  </a:rPr>
                  <a:t>    since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oMath>
                </a14:m>
                <a:r>
                  <a:rPr lang="en-US" sz="2000" dirty="0">
                    <a:latin typeface="Cambria Math" panose="02040503050406030204" pitchFamily="18" charset="0"/>
                  </a:rPr>
                  <a:t> =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oMath>
                </a14:m>
                <a:r>
                  <a:rPr lang="en-US" sz="2000" dirty="0">
                    <a:latin typeface="Cambria Math" panose="02040503050406030204" pitchFamily="18" charset="0"/>
                  </a:rPr>
                  <a:t> *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oMath>
                </a14:m>
                <a:endParaRPr lang="en-US" sz="2000" dirty="0">
                  <a:latin typeface="Cambria Math" panose="02040503050406030204" pitchFamily="18" charset="0"/>
                </a:endParaRPr>
              </a:p>
              <a:p>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𝐵</m:t>
                        </m:r>
                      </m:e>
                      <m:e>
                        <m:r>
                          <a:rPr lang="en-US" sz="2000" b="0" i="1">
                            <a:latin typeface="Cambria Math" panose="02040503050406030204" pitchFamily="18" charset="0"/>
                          </a:rPr>
                          <m:t>𝐴</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b="0" i="1">
                            <a:latin typeface="Cambria Math" panose="02040503050406030204" pitchFamily="18" charset="0"/>
                          </a:rPr>
                          <m:t>𝐴</m:t>
                        </m:r>
                        <m:r>
                          <a:rPr lang="en-US" sz="2000" i="1">
                            <a:latin typeface="Cambria Math" panose="02040503050406030204" pitchFamily="18" charset="0"/>
                          </a:rPr>
                          <m:t>)</m:t>
                        </m:r>
                      </m:den>
                    </m:f>
                  </m:oMath>
                </a14:m>
                <a:endParaRPr lang="en-US" sz="2000" dirty="0"/>
              </a:p>
            </p:txBody>
          </p:sp>
        </mc:Choice>
        <mc:Fallback>
          <p:sp>
            <p:nvSpPr>
              <p:cNvPr id="3" name="Content Placeholder 2">
                <a:extLst>
                  <a:ext uri="{FF2B5EF4-FFF2-40B4-BE49-F238E27FC236}">
                    <a16:creationId xmlns:a16="http://schemas.microsoft.com/office/drawing/2014/main" id="{D48D129B-6776-F157-4F7A-F50CDB39B8F7}"/>
                  </a:ext>
                </a:extLst>
              </p:cNvPr>
              <p:cNvSpPr>
                <a:spLocks noGrp="1" noRot="1" noChangeAspect="1" noMove="1" noResize="1" noEditPoints="1" noAdjustHandles="1" noChangeArrowheads="1" noChangeShapeType="1" noTextEdit="1"/>
              </p:cNvSpPr>
              <p:nvPr>
                <p:ph idx="1"/>
              </p:nvPr>
            </p:nvSpPr>
            <p:spPr>
              <a:xfrm>
                <a:off x="97970" y="2307771"/>
                <a:ext cx="6988630" cy="4452258"/>
              </a:xfrm>
              <a:blipFill>
                <a:blip r:embed="rId2"/>
                <a:stretch>
                  <a:fillRect l="-78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02AF908-8E3E-E36E-EC99-96E83A0F8BAC}"/>
              </a:ext>
            </a:extLst>
          </p:cNvPr>
          <p:cNvPicPr>
            <a:picLocks noChangeAspect="1"/>
          </p:cNvPicPr>
          <p:nvPr/>
        </p:nvPicPr>
        <p:blipFill>
          <a:blip r:embed="rId3"/>
          <a:stretch>
            <a:fillRect/>
          </a:stretch>
        </p:blipFill>
        <p:spPr>
          <a:xfrm>
            <a:off x="6966838" y="2827778"/>
            <a:ext cx="4802543" cy="3527939"/>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523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A21CF-4BB8-0A21-6059-2B0765EB6850}"/>
              </a:ext>
            </a:extLst>
          </p:cNvPr>
          <p:cNvSpPr>
            <a:spLocks noGrp="1"/>
          </p:cNvSpPr>
          <p:nvPr>
            <p:ph type="title"/>
          </p:nvPr>
        </p:nvSpPr>
        <p:spPr>
          <a:xfrm>
            <a:off x="808638" y="386930"/>
            <a:ext cx="9236700" cy="1188950"/>
          </a:xfrm>
        </p:spPr>
        <p:txBody>
          <a:bodyPr anchor="b">
            <a:normAutofit/>
          </a:bodyPr>
          <a:lstStyle/>
          <a:p>
            <a:r>
              <a:rPr lang="en-US" sz="5400"/>
              <a:t>Bayes’ Rule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5CA785-53D3-B153-0B94-1C57C25BAAC7}"/>
                  </a:ext>
                </a:extLst>
              </p:cNvPr>
              <p:cNvSpPr>
                <a:spLocks noGrp="1"/>
              </p:cNvSpPr>
              <p:nvPr>
                <p:ph idx="1"/>
              </p:nvPr>
            </p:nvSpPr>
            <p:spPr>
              <a:xfrm>
                <a:off x="206829" y="2296887"/>
                <a:ext cx="11081657" cy="4147844"/>
              </a:xfrm>
            </p:spPr>
            <p:txBody>
              <a:bodyPr anchor="ctr">
                <a:noAutofit/>
              </a:bodyPr>
              <a:lstStyle/>
              <a:p>
                <a:r>
                  <a:rPr lang="en-US" sz="2000" b="1" dirty="0"/>
                  <a:t>Sometimes the information needed to find the desired conditional probability, such as </a:t>
                </a:r>
                <a14:m>
                  <m:oMath xmlns:m="http://schemas.openxmlformats.org/officeDocument/2006/math">
                    <m:r>
                      <a:rPr lang="en-US" sz="2000" b="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𝐵</m:t>
                    </m:r>
                    <m:r>
                      <a:rPr lang="en-US" sz="2000" b="0" i="1">
                        <a:latin typeface="Cambria Math" panose="02040503050406030204" pitchFamily="18" charset="0"/>
                      </a:rPr>
                      <m:t>)</m:t>
                    </m:r>
                  </m:oMath>
                </a14:m>
                <a:r>
                  <a:rPr lang="en-US" sz="2000" b="1" dirty="0"/>
                  <a:t>, is not known. Bayes' rule provides an alternative way to find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𝐴</m:t>
                        </m:r>
                      </m:e>
                    </m:d>
                  </m:oMath>
                </a14:m>
                <a:endParaRPr lang="en-US" sz="2000" b="1" dirty="0"/>
              </a:p>
              <a:p>
                <a:r>
                  <a:rPr lang="en-US" sz="2000" b="1" dirty="0"/>
                  <a:t>Bayes’ theorem </a:t>
                </a:r>
                <a:r>
                  <a:rPr lang="en-US" sz="2000" dirty="0"/>
                  <a:t>is a procedure for </a:t>
                </a:r>
                <a:r>
                  <a:rPr lang="en-US" sz="2000" b="1" dirty="0"/>
                  <a:t>updating probabilities</a:t>
                </a:r>
                <a:r>
                  <a:rPr lang="en-US" sz="2000" dirty="0"/>
                  <a:t> </a:t>
                </a:r>
                <a:r>
                  <a:rPr lang="en-US" sz="2000" b="1" dirty="0"/>
                  <a:t>based on new information</a:t>
                </a:r>
                <a:r>
                  <a:rPr lang="en-US" sz="2000" dirty="0"/>
                  <a:t>; it uses the total probability rule.</a:t>
                </a:r>
              </a:p>
              <a:p>
                <a:r>
                  <a:rPr lang="en-US" sz="2000" dirty="0"/>
                  <a:t>The </a:t>
                </a:r>
                <a:r>
                  <a:rPr lang="en-US" sz="2000" b="1" dirty="0"/>
                  <a:t>original probability</a:t>
                </a:r>
                <a:r>
                  <a:rPr lang="en-US" sz="2000" dirty="0"/>
                  <a:t> is an </a:t>
                </a:r>
                <a:r>
                  <a:rPr lang="en-US" sz="2000" b="1" dirty="0"/>
                  <a:t>unconditional probability</a:t>
                </a:r>
                <a:r>
                  <a:rPr lang="en-US" sz="2000" dirty="0"/>
                  <a:t> called a </a:t>
                </a:r>
                <a:r>
                  <a:rPr lang="en-US" sz="2000" b="1" dirty="0"/>
                  <a:t>prior probability</a:t>
                </a:r>
                <a:r>
                  <a:rPr lang="en-US" sz="2000" dirty="0"/>
                  <a:t>, in the sense that it reflects </a:t>
                </a:r>
                <a:r>
                  <a:rPr lang="en-US" sz="2000" b="1" dirty="0"/>
                  <a:t>only what we know before the arrival of new information</a:t>
                </a:r>
                <a:r>
                  <a:rPr lang="en-US" sz="2000" dirty="0"/>
                  <a:t>.</a:t>
                </a:r>
              </a:p>
              <a:p>
                <a:r>
                  <a:rPr lang="en-US" sz="2000" dirty="0"/>
                  <a:t>On the basis of </a:t>
                </a:r>
                <a:r>
                  <a:rPr lang="en-US" sz="2000" b="1" dirty="0"/>
                  <a:t>new information, we update the prior probability </a:t>
                </a:r>
                <a:r>
                  <a:rPr lang="en-US" sz="2000" dirty="0"/>
                  <a:t>to arrive at a conditional probability called a </a:t>
                </a:r>
                <a:r>
                  <a:rPr lang="en-US" sz="2000" b="1" dirty="0"/>
                  <a:t>posterior probability</a:t>
                </a:r>
                <a:r>
                  <a:rPr lang="en-US" sz="2000" dirty="0"/>
                  <a:t>.</a:t>
                </a:r>
              </a:p>
              <a:p>
                <a:r>
                  <a:rPr lang="en-US" sz="2000" dirty="0"/>
                  <a:t>The posterior probability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𝐴</m:t>
                        </m:r>
                      </m:e>
                    </m:d>
                  </m:oMath>
                </a14:m>
                <a:r>
                  <a:rPr lang="en-US" sz="2000" dirty="0"/>
                  <a:t> can be found using the information on the prior probability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𝐵</m:t>
                        </m:r>
                      </m:e>
                    </m:d>
                  </m:oMath>
                </a14:m>
                <a:r>
                  <a:rPr lang="en-US" sz="2000" dirty="0"/>
                  <a:t> along with conditional probabilities as</a:t>
                </a:r>
                <a14:m>
                  <m:oMath xmlns:m="http://schemas.openxmlformats.org/officeDocument/2006/math">
                    <m:r>
                      <a:rPr lang="en-US" sz="2000" b="0" i="0">
                        <a:latin typeface="Cambria Math" panose="02040503050406030204" pitchFamily="18" charset="0"/>
                      </a:rPr>
                      <m:t> </m:t>
                    </m:r>
                  </m:oMath>
                </a14:m>
                <a:endParaRPr lang="en-US" sz="2000" b="0" i="0" dirty="0">
                  <a:latin typeface="Cambria Math" panose="02040503050406030204" pitchFamily="18" charset="0"/>
                </a:endParaRPr>
              </a:p>
              <a:p>
                <a:pPr marL="0" indent="0">
                  <a:buNone/>
                </a:pPr>
                <a:r>
                  <a:rPr lang="en-US" sz="2000" dirty="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𝐵</m:t>
                        </m:r>
                        <m:r>
                          <a:rPr lang="en-US" sz="2000" b="0" i="1">
                            <a:latin typeface="Cambria Math" panose="02040503050406030204" pitchFamily="18" charset="0"/>
                          </a:rPr>
                          <m:t>|</m:t>
                        </m:r>
                        <m:r>
                          <a:rPr lang="en-US" sz="2000" i="1">
                            <a:latin typeface="Cambria Math" panose="02040503050406030204" pitchFamily="18" charset="0"/>
                          </a:rPr>
                          <m:t>𝐴</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𝐵</m:t>
                        </m:r>
                        <m:r>
                          <a:rPr lang="en-US" sz="2000" b="0" i="1">
                            <a:latin typeface="Cambria Math" panose="02040503050406030204" pitchFamily="18" charset="0"/>
                          </a:rPr>
                          <m:t>)</m:t>
                        </m:r>
                      </m:num>
                      <m:den>
                        <m:r>
                          <a:rPr lang="en-US" sz="2000" b="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rPr>
                          <m:t>)</m:t>
                        </m:r>
                      </m:den>
                    </m:f>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rPr>
                          <m:t>)</m:t>
                        </m:r>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e>
                        </m:d>
                        <m:r>
                          <a:rPr lang="en-US" sz="2000" b="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a:latin typeface="Cambria Math" panose="02040503050406030204" pitchFamily="18" charset="0"/>
                                <a:ea typeface="Cambria Math" panose="02040503050406030204" pitchFamily="18" charset="0"/>
                              </a:rPr>
                              <m:t>𝐵</m:t>
                            </m:r>
                          </m:e>
                          <m:sup>
                            <m:r>
                              <a:rPr lang="en-US" sz="2000" b="0" i="1">
                                <a:latin typeface="Cambria Math" panose="02040503050406030204" pitchFamily="18" charset="0"/>
                                <a:ea typeface="Cambria Math" panose="02040503050406030204" pitchFamily="18" charset="0"/>
                              </a:rPr>
                              <m:t>𝑐</m:t>
                            </m:r>
                          </m:sup>
                        </m:sSup>
                        <m:r>
                          <a:rPr lang="en-US" sz="2000" i="1">
                            <a:latin typeface="Cambria Math" panose="02040503050406030204" pitchFamily="18" charset="0"/>
                          </a:rPr>
                          <m:t>)</m:t>
                        </m:r>
                      </m:den>
                    </m:f>
                    <m:r>
                      <a:rPr lang="en-US" sz="2000" b="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rPr>
                          <m:t>|</m:t>
                        </m:r>
                        <m:r>
                          <a:rPr lang="en-US" sz="2000" b="0" i="1">
                            <a:latin typeface="Cambria Math" panose="02040503050406030204" pitchFamily="18" charset="0"/>
                          </a:rPr>
                          <m:t>𝐵</m:t>
                        </m:r>
                        <m:r>
                          <a:rPr lang="en-US" sz="2000" b="0" i="1">
                            <a:latin typeface="Cambria Math" panose="02040503050406030204" pitchFamily="18" charset="0"/>
                          </a:rPr>
                          <m:t>)</m:t>
                        </m:r>
                        <m:r>
                          <a:rPr lang="en-US" sz="2000" b="0" i="1">
                            <a:latin typeface="Cambria Math" panose="02040503050406030204" pitchFamily="18" charset="0"/>
                          </a:rPr>
                          <m:t>𝑃</m:t>
                        </m:r>
                        <m:r>
                          <a:rPr lang="en-US" sz="2000" b="0" i="1">
                            <a:latin typeface="Cambria Math" panose="02040503050406030204" pitchFamily="18" charset="0"/>
                          </a:rPr>
                          <m:t>(</m:t>
                        </m:r>
                        <m:r>
                          <a:rPr lang="en-US" sz="2000" b="0" i="1">
                            <a:latin typeface="Cambria Math" panose="02040503050406030204" pitchFamily="18" charset="0"/>
                          </a:rPr>
                          <m:t>𝐵</m:t>
                        </m:r>
                        <m:r>
                          <a:rPr lang="en-US" sz="2000" b="0" i="1">
                            <a:latin typeface="Cambria Math" panose="02040503050406030204" pitchFamily="18" charset="0"/>
                          </a:rPr>
                          <m:t>)</m:t>
                        </m:r>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e>
                        </m:d>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𝐵</m:t>
                                </m:r>
                              </m:e>
                              <m:sup>
                                <m:r>
                                  <a:rPr lang="en-US" sz="2000" i="1">
                                    <a:latin typeface="Cambria Math" panose="02040503050406030204" pitchFamily="18" charset="0"/>
                                    <a:ea typeface="Cambria Math" panose="02040503050406030204" pitchFamily="18" charset="0"/>
                                  </a:rPr>
                                  <m:t>𝑐</m:t>
                                </m:r>
                              </m:sup>
                            </m:sSup>
                          </m:e>
                        </m:d>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𝐵</m:t>
                            </m:r>
                          </m:e>
                          <m:sup>
                            <m:r>
                              <a:rPr lang="en-US" sz="2000" i="1">
                                <a:latin typeface="Cambria Math" panose="02040503050406030204" pitchFamily="18" charset="0"/>
                                <a:ea typeface="Cambria Math" panose="02040503050406030204" pitchFamily="18" charset="0"/>
                              </a:rPr>
                              <m:t>𝑐</m:t>
                            </m:r>
                          </m:sup>
                        </m:sSup>
                        <m:r>
                          <a:rPr lang="en-US" sz="2000" b="0" i="1">
                            <a:latin typeface="Cambria Math" panose="02040503050406030204" pitchFamily="18" charset="0"/>
                            <a:ea typeface="Cambria Math" panose="02040503050406030204" pitchFamily="18" charset="0"/>
                          </a:rPr>
                          <m:t>)</m:t>
                        </m:r>
                      </m:den>
                    </m:f>
                  </m:oMath>
                </a14:m>
                <a:r>
                  <a:rPr lang="en-US" sz="2000" dirty="0"/>
                  <a:t>.</a:t>
                </a:r>
              </a:p>
            </p:txBody>
          </p:sp>
        </mc:Choice>
        <mc:Fallback>
          <p:sp>
            <p:nvSpPr>
              <p:cNvPr id="3" name="Content Placeholder 2">
                <a:extLst>
                  <a:ext uri="{FF2B5EF4-FFF2-40B4-BE49-F238E27FC236}">
                    <a16:creationId xmlns:a16="http://schemas.microsoft.com/office/drawing/2014/main" id="{635CA785-53D3-B153-0B94-1C57C25BAAC7}"/>
                  </a:ext>
                </a:extLst>
              </p:cNvPr>
              <p:cNvSpPr>
                <a:spLocks noGrp="1" noRot="1" noChangeAspect="1" noMove="1" noResize="1" noEditPoints="1" noAdjustHandles="1" noChangeArrowheads="1" noChangeShapeType="1" noTextEdit="1"/>
              </p:cNvSpPr>
              <p:nvPr>
                <p:ph idx="1"/>
              </p:nvPr>
            </p:nvSpPr>
            <p:spPr>
              <a:xfrm>
                <a:off x="206829" y="2296887"/>
                <a:ext cx="11081657" cy="4147844"/>
              </a:xfrm>
              <a:blipFill>
                <a:blip r:embed="rId2"/>
                <a:stretch>
                  <a:fillRect l="-495" r="-55"/>
                </a:stretch>
              </a:blipFill>
            </p:spPr>
            <p:txBody>
              <a:bodyPr/>
              <a:lstStyle/>
              <a:p>
                <a:r>
                  <a:rPr lang="en-US">
                    <a:noFill/>
                  </a:rPr>
                  <a:t> </a:t>
                </a:r>
              </a:p>
            </p:txBody>
          </p:sp>
        </mc:Fallback>
      </mc:AlternateContent>
    </p:spTree>
    <p:extLst>
      <p:ext uri="{BB962C8B-B14F-4D97-AF65-F5344CB8AC3E}">
        <p14:creationId xmlns:p14="http://schemas.microsoft.com/office/powerpoint/2010/main" val="3907287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A21CF-4BB8-0A21-6059-2B0765EB6850}"/>
              </a:ext>
            </a:extLst>
          </p:cNvPr>
          <p:cNvSpPr>
            <a:spLocks noGrp="1"/>
          </p:cNvSpPr>
          <p:nvPr>
            <p:ph type="title"/>
          </p:nvPr>
        </p:nvSpPr>
        <p:spPr>
          <a:xfrm>
            <a:off x="1106599" y="160394"/>
            <a:ext cx="9849751" cy="762525"/>
          </a:xfrm>
        </p:spPr>
        <p:txBody>
          <a:bodyPr anchor="b">
            <a:normAutofit fontScale="90000"/>
          </a:bodyPr>
          <a:lstStyle/>
          <a:p>
            <a:r>
              <a:rPr lang="en-US" sz="5400" dirty="0"/>
              <a:t>Bayes’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5CA785-53D3-B153-0B94-1C57C25BAAC7}"/>
                  </a:ext>
                </a:extLst>
              </p:cNvPr>
              <p:cNvSpPr>
                <a:spLocks noGrp="1"/>
              </p:cNvSpPr>
              <p:nvPr>
                <p:ph idx="1"/>
              </p:nvPr>
            </p:nvSpPr>
            <p:spPr>
              <a:xfrm>
                <a:off x="947057" y="1083313"/>
                <a:ext cx="10918893" cy="4851768"/>
              </a:xfrm>
            </p:spPr>
            <p:txBody>
              <a:bodyPr anchor="ctr">
                <a:normAutofit/>
              </a:bodyPr>
              <a:lstStyle/>
              <a:p>
                <a:r>
                  <a:rPr lang="en-US"/>
                  <a:t>We can extend the analysis to include an </a:t>
                </a:r>
                <a:r>
                  <a:rPr lang="en-US" i="1"/>
                  <a:t>n</a:t>
                </a:r>
                <a:r>
                  <a:rPr lang="en-US"/>
                  <a:t> mutually exclusive and exhaustive events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𝐵</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𝐵</m:t>
                        </m:r>
                      </m:e>
                      <m:sub>
                        <m:r>
                          <a:rPr lang="en-US" b="0" i="1">
                            <a:latin typeface="Cambria Math" panose="02040503050406030204" pitchFamily="18" charset="0"/>
                          </a:rPr>
                          <m:t>2</m:t>
                        </m:r>
                      </m:sub>
                    </m:sSub>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𝐵</m:t>
                        </m:r>
                      </m:e>
                      <m:sub>
                        <m:r>
                          <a:rPr lang="en-US" b="0" i="1">
                            <a:latin typeface="Cambria Math" panose="02040503050406030204" pitchFamily="18" charset="0"/>
                            <a:ea typeface="Cambria Math" panose="02040503050406030204" pitchFamily="18" charset="0"/>
                          </a:rPr>
                          <m:t>𝑛</m:t>
                        </m:r>
                      </m:sub>
                    </m:sSub>
                    <m:r>
                      <a:rPr lang="en-US" b="0" i="1">
                        <a:latin typeface="Cambria Math" panose="02040503050406030204" pitchFamily="18" charset="0"/>
                        <a:ea typeface="Cambria Math" panose="02040503050406030204" pitchFamily="18" charset="0"/>
                      </a:rPr>
                      <m:t>.</m:t>
                    </m:r>
                  </m:oMath>
                </a14:m>
                <a:endParaRPr lang="en-US" b="0" i="0">
                  <a:latin typeface="Cambria Math" panose="02040503050406030204" pitchFamily="18" charset="0"/>
                </a:endParaRPr>
              </a:p>
              <a:p>
                <a:endParaRPr lang="en-US" b="0" i="0">
                  <a:latin typeface="Cambria Math" panose="02040503050406030204" pitchFamily="18" charset="0"/>
                </a:endParaRPr>
              </a:p>
              <a:p>
                <a:pPr marL="0" indent="0">
                  <a:buNone/>
                </a:pPr>
                <a:r>
                  <a:rPr lang="en-US"/>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𝐵</m:t>
                            </m:r>
                          </m:e>
                          <m:sub>
                            <m:r>
                              <a:rPr lang="en-US" b="0" i="1">
                                <a:latin typeface="Cambria Math" panose="02040503050406030204" pitchFamily="18" charset="0"/>
                              </a:rPr>
                              <m:t>𝑖</m:t>
                            </m:r>
                          </m:sub>
                        </m:sSub>
                        <m:r>
                          <a:rPr lang="en-US" b="0"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𝐴</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𝐵</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rPr>
                          <m:t>)</m:t>
                        </m:r>
                      </m:num>
                      <m:den>
                        <m:r>
                          <a:rPr lang="en-US" b="0" i="1">
                            <a:latin typeface="Cambria Math" panose="02040503050406030204" pitchFamily="18" charset="0"/>
                          </a:rPr>
                          <m:t>𝑃</m:t>
                        </m:r>
                        <m:r>
                          <a:rPr lang="en-US" b="0" i="1">
                            <a:latin typeface="Cambria Math" panose="02040503050406030204" pitchFamily="18" charset="0"/>
                          </a:rPr>
                          <m:t>(</m:t>
                        </m:r>
                        <m:r>
                          <a:rPr lang="en-US" b="0" i="1">
                            <a:latin typeface="Cambria Math" panose="02040503050406030204" pitchFamily="18" charset="0"/>
                          </a:rPr>
                          <m:t>𝐴</m:t>
                        </m:r>
                        <m:r>
                          <a:rPr lang="en-US" b="0" i="1">
                            <a:latin typeface="Cambria Math" panose="02040503050406030204" pitchFamily="18" charset="0"/>
                          </a:rPr>
                          <m:t>)</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𝐵</m:t>
                                </m:r>
                              </m:e>
                              <m:sub>
                                <m:r>
                                  <a:rPr lang="en-US" b="0" i="1">
                                    <a:latin typeface="Cambria Math" panose="02040503050406030204" pitchFamily="18" charset="0"/>
                                    <a:ea typeface="Cambria Math" panose="02040503050406030204" pitchFamily="18" charset="0"/>
                                  </a:rPr>
                                  <m:t>1</m:t>
                                </m:r>
                              </m:sub>
                            </m:sSub>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𝐵</m:t>
                                </m:r>
                              </m:e>
                              <m:sub>
                                <m:r>
                                  <a:rPr lang="en-US" b="0" i="1">
                                    <a:latin typeface="Cambria Math" panose="02040503050406030204" pitchFamily="18" charset="0"/>
                                    <a:ea typeface="Cambria Math" panose="02040503050406030204" pitchFamily="18" charset="0"/>
                                  </a:rPr>
                                  <m:t>2</m:t>
                                </m:r>
                              </m:sub>
                            </m:sSub>
                          </m:e>
                        </m:d>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𝑃</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𝐴</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𝐵</m:t>
                            </m:r>
                          </m:e>
                          <m:sub>
                            <m:r>
                              <a:rPr lang="en-US" b="0" i="1">
                                <a:latin typeface="Cambria Math" panose="02040503050406030204" pitchFamily="18" charset="0"/>
                                <a:ea typeface="Cambria Math" panose="02040503050406030204" pitchFamily="18" charset="0"/>
                              </a:rPr>
                              <m:t>𝑛</m:t>
                            </m:r>
                          </m:sub>
                        </m:sSub>
                        <m:r>
                          <a:rPr lang="en-US" b="0" i="1">
                            <a:latin typeface="Cambria Math" panose="02040503050406030204" pitchFamily="18" charset="0"/>
                            <a:ea typeface="Cambria Math" panose="02040503050406030204" pitchFamily="18" charset="0"/>
                          </a:rPr>
                          <m:t>)</m:t>
                        </m:r>
                      </m:den>
                    </m:f>
                  </m:oMath>
                </a14:m>
                <a:endParaRPr lang="en-US"/>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𝐴</m:t>
                          </m:r>
                        </m:e>
                      </m:d>
                      <m:r>
                        <a:rPr lang="en-US" b="0"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𝐵</m:t>
                              </m:r>
                            </m:e>
                            <m:sub>
                              <m:r>
                                <a:rPr lang="en-US" b="0"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r>
                            <a:rPr lang="en-US" i="1">
                              <a:latin typeface="Cambria Math" panose="02040503050406030204" pitchFamily="18" charset="0"/>
                            </a:rPr>
                            <m:t>)</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a:latin typeface="Cambria Math" panose="02040503050406030204" pitchFamily="18" charset="0"/>
                                    </a:rPr>
                                    <m:t>1</m:t>
                                  </m:r>
                                </m:sub>
                              </m:sSub>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a:latin typeface="Cambria Math" panose="02040503050406030204" pitchFamily="18" charset="0"/>
                                    </a:rPr>
                                    <m:t>1</m:t>
                                  </m:r>
                                </m:sub>
                              </m:sSub>
                            </m:e>
                          </m:d>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a:latin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a:latin typeface="Cambria Math" panose="02040503050406030204" pitchFamily="18" charset="0"/>
                                    </a:rPr>
                                    <m:t>2</m:t>
                                  </m:r>
                                </m:sub>
                              </m:sSub>
                            </m:e>
                          </m:d>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a:latin typeface="Cambria Math" panose="02040503050406030204" pitchFamily="18" charset="0"/>
                                    </a:rPr>
                                    <m:t>𝑛</m:t>
                                  </m:r>
                                </m:sub>
                              </m:sSub>
                            </m:e>
                          </m:d>
                        </m:den>
                      </m:f>
                    </m:oMath>
                  </m:oMathPara>
                </a14:m>
                <a:endParaRPr lang="en-US"/>
              </a:p>
            </p:txBody>
          </p:sp>
        </mc:Choice>
        <mc:Fallback>
          <p:sp>
            <p:nvSpPr>
              <p:cNvPr id="3" name="Content Placeholder 2">
                <a:extLst>
                  <a:ext uri="{FF2B5EF4-FFF2-40B4-BE49-F238E27FC236}">
                    <a16:creationId xmlns:a16="http://schemas.microsoft.com/office/drawing/2014/main" id="{635CA785-53D3-B153-0B94-1C57C25BAAC7}"/>
                  </a:ext>
                </a:extLst>
              </p:cNvPr>
              <p:cNvSpPr>
                <a:spLocks noGrp="1" noRot="1" noChangeAspect="1" noMove="1" noResize="1" noEditPoints="1" noAdjustHandles="1" noChangeArrowheads="1" noChangeShapeType="1" noTextEdit="1"/>
              </p:cNvSpPr>
              <p:nvPr>
                <p:ph idx="1"/>
              </p:nvPr>
            </p:nvSpPr>
            <p:spPr>
              <a:xfrm>
                <a:off x="947057" y="1083313"/>
                <a:ext cx="10918893" cy="4851768"/>
              </a:xfrm>
              <a:blipFill>
                <a:blip r:embed="rId2"/>
                <a:stretch>
                  <a:fillRect l="-1004"/>
                </a:stretch>
              </a:blipFill>
            </p:spPr>
            <p:txBody>
              <a:bodyPr/>
              <a:lstStyle/>
              <a:p>
                <a:r>
                  <a:rPr lang="en-US">
                    <a:noFill/>
                  </a:rPr>
                  <a:t> </a:t>
                </a:r>
              </a:p>
            </p:txBody>
          </p:sp>
        </mc:Fallback>
      </mc:AlternateContent>
    </p:spTree>
    <p:extLst>
      <p:ext uri="{BB962C8B-B14F-4D97-AF65-F5344CB8AC3E}">
        <p14:creationId xmlns:p14="http://schemas.microsoft.com/office/powerpoint/2010/main" val="2695668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119"/>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D095D3E-C464-41D5-87FA-07742698A7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1" name="Color">
              <a:extLst>
                <a:ext uri="{FF2B5EF4-FFF2-40B4-BE49-F238E27FC236}">
                  <a16:creationId xmlns:a16="http://schemas.microsoft.com/office/drawing/2014/main" id="{7722DCE9-76F1-42AC-AC0A-487CFB087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B29A5FA1-D0E7-448B-AB7D-032F01D5B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Color">
            <a:extLst>
              <a:ext uri="{FF2B5EF4-FFF2-40B4-BE49-F238E27FC236}">
                <a16:creationId xmlns:a16="http://schemas.microsoft.com/office/drawing/2014/main" id="{C58F402F-FDB5-409B-8818-B6FCE06E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27D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graph&#10;&#10;Description automatically generated">
            <a:extLst>
              <a:ext uri="{FF2B5EF4-FFF2-40B4-BE49-F238E27FC236}">
                <a16:creationId xmlns:a16="http://schemas.microsoft.com/office/drawing/2014/main" id="{22C34C9A-35DE-0DBF-FDBB-2046F0EC9EF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42010" y="598259"/>
            <a:ext cx="8116823" cy="5661482"/>
          </a:xfrm>
          <a:prstGeom prst="rect">
            <a:avLst/>
          </a:prstGeom>
        </p:spPr>
      </p:pic>
      <p:grpSp>
        <p:nvGrpSpPr>
          <p:cNvPr id="26" name="Group 2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7" name="Freeform: Shape 2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6C71707-3234-75CA-6B6A-BB26762673DB}"/>
              </a:ext>
            </a:extLst>
          </p:cNvPr>
          <p:cNvSpPr>
            <a:spLocks noGrp="1"/>
          </p:cNvSpPr>
          <p:nvPr>
            <p:ph type="title"/>
          </p:nvPr>
        </p:nvSpPr>
        <p:spPr>
          <a:xfrm>
            <a:off x="656708" y="1854704"/>
            <a:ext cx="2935578" cy="2782056"/>
          </a:xfrm>
          <a:prstGeom prst="ellipse">
            <a:avLst/>
          </a:prstGeom>
        </p:spPr>
        <p:txBody>
          <a:bodyPr vert="horz" lIns="91440" tIns="45720" rIns="91440" bIns="45720" rtlCol="0" anchor="b">
            <a:normAutofit/>
          </a:bodyPr>
          <a:lstStyle/>
          <a:p>
            <a:r>
              <a:rPr lang="en-US" sz="2800" kern="1200" dirty="0">
                <a:solidFill>
                  <a:schemeClr val="tx2"/>
                </a:solidFill>
                <a:latin typeface="+mj-lt"/>
                <a:ea typeface="+mj-ea"/>
                <a:cs typeface="+mj-cs"/>
              </a:rPr>
              <a:t>Probability Distributions</a:t>
            </a:r>
          </a:p>
        </p:txBody>
      </p:sp>
    </p:spTree>
    <p:extLst>
      <p:ext uri="{BB962C8B-B14F-4D97-AF65-F5344CB8AC3E}">
        <p14:creationId xmlns:p14="http://schemas.microsoft.com/office/powerpoint/2010/main" val="440052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05E7-4B80-AD0C-6213-46CC85DB630D}"/>
              </a:ext>
            </a:extLst>
          </p:cNvPr>
          <p:cNvSpPr>
            <a:spLocks noGrp="1"/>
          </p:cNvSpPr>
          <p:nvPr>
            <p:ph type="title"/>
          </p:nvPr>
        </p:nvSpPr>
        <p:spPr>
          <a:xfrm>
            <a:off x="6823878" y="534564"/>
            <a:ext cx="4491821" cy="651980"/>
          </a:xfrm>
        </p:spPr>
        <p:txBody>
          <a:bodyPr anchor="b">
            <a:normAutofit/>
          </a:bodyPr>
          <a:lstStyle/>
          <a:p>
            <a:r>
              <a:rPr lang="en-US" sz="3200" dirty="0"/>
              <a:t>Random variables</a:t>
            </a:r>
          </a:p>
        </p:txBody>
      </p:sp>
      <p:pic>
        <p:nvPicPr>
          <p:cNvPr id="5" name="Picture 4" descr="101010 data lines to infinity">
            <a:extLst>
              <a:ext uri="{FF2B5EF4-FFF2-40B4-BE49-F238E27FC236}">
                <a16:creationId xmlns:a16="http://schemas.microsoft.com/office/drawing/2014/main" id="{FE76D99F-CD27-FAF4-8EEB-4B89BDE5F3F1}"/>
              </a:ext>
            </a:extLst>
          </p:cNvPr>
          <p:cNvPicPr>
            <a:picLocks noChangeAspect="1"/>
          </p:cNvPicPr>
          <p:nvPr/>
        </p:nvPicPr>
        <p:blipFill rotWithShape="1">
          <a:blip r:embed="rId2"/>
          <a:srcRect l="22974" r="19471"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C2FE6D-5024-2405-C728-E04FCE4C9E76}"/>
                  </a:ext>
                </a:extLst>
              </p:cNvPr>
              <p:cNvSpPr>
                <a:spLocks noGrp="1"/>
              </p:cNvSpPr>
              <p:nvPr>
                <p:ph idx="1"/>
              </p:nvPr>
            </p:nvSpPr>
            <p:spPr>
              <a:xfrm>
                <a:off x="6226629" y="1360714"/>
                <a:ext cx="5758542" cy="5344886"/>
              </a:xfrm>
            </p:spPr>
            <p:txBody>
              <a:bodyPr anchor="t">
                <a:normAutofit/>
              </a:bodyPr>
              <a:lstStyle/>
              <a:p>
                <a:r>
                  <a:rPr lang="en-US" sz="2000" dirty="0"/>
                  <a:t>A </a:t>
                </a:r>
                <a:r>
                  <a:rPr lang="en-US" sz="2000" b="1" dirty="0"/>
                  <a:t>random variable</a:t>
                </a:r>
                <a:r>
                  <a:rPr lang="en-US" sz="2000" dirty="0"/>
                  <a:t> is a function that assigns numerical values to the outcomes of an experiment. </a:t>
                </a:r>
              </a:p>
              <a:p>
                <a:pPr lvl="1"/>
                <a:r>
                  <a:rPr lang="en-US" sz="2000" dirty="0"/>
                  <a:t>Captures uncertainty</a:t>
                </a:r>
              </a:p>
              <a:p>
                <a:pPr lvl="1"/>
                <a:r>
                  <a:rPr lang="en-US" sz="2000" b="1" dirty="0"/>
                  <a:t>Summarizes outcomes</a:t>
                </a:r>
                <a:r>
                  <a:rPr lang="en-US" sz="2000" dirty="0"/>
                  <a:t> of an experiment with numerical values</a:t>
                </a:r>
              </a:p>
              <a:p>
                <a:r>
                  <a:rPr lang="en-US" sz="2000" dirty="0"/>
                  <a:t>A </a:t>
                </a:r>
                <a:r>
                  <a:rPr lang="en-US" sz="2000" b="1" dirty="0"/>
                  <a:t>discrete random variable</a:t>
                </a:r>
                <a:r>
                  <a:rPr lang="en-US" sz="2000" dirty="0"/>
                  <a:t> assumes a </a:t>
                </a:r>
                <a:r>
                  <a:rPr lang="en-US" sz="2000" b="1" dirty="0"/>
                  <a:t>countable</a:t>
                </a:r>
                <a:r>
                  <a:rPr lang="en-US" sz="2000" dirty="0"/>
                  <a:t> number of distinct values.</a:t>
                </a:r>
              </a:p>
              <a:p>
                <a:pPr lvl="1"/>
                <a:r>
                  <a:rPr lang="en-US" sz="2000" i="1" dirty="0"/>
                  <a:t>X: </a:t>
                </a:r>
                <a:r>
                  <a:rPr lang="en-US" sz="2000" dirty="0"/>
                  <a:t>a random variable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oMath>
                </a14:m>
                <a:r>
                  <a:rPr lang="en-US" sz="2000" dirty="0"/>
                  <a:t>: Distinct values of X</a:t>
                </a:r>
              </a:p>
              <a:p>
                <a:pPr lvl="1"/>
                <a:r>
                  <a:rPr lang="en-US" sz="2000" dirty="0"/>
                  <a:t>Example: letter grade of a randomly selected student </a:t>
                </a:r>
              </a:p>
              <a:p>
                <a:r>
                  <a:rPr lang="en-US" sz="2000" dirty="0"/>
                  <a:t>A </a:t>
                </a:r>
                <a:r>
                  <a:rPr lang="en-US" sz="2000" b="1" dirty="0"/>
                  <a:t>continuous random variable</a:t>
                </a:r>
                <a:r>
                  <a:rPr lang="en-US" sz="2000" dirty="0"/>
                  <a:t> is characterized by an </a:t>
                </a:r>
                <a:r>
                  <a:rPr lang="en-US" sz="2000" b="1" dirty="0"/>
                  <a:t>uncountable</a:t>
                </a:r>
                <a:r>
                  <a:rPr lang="en-US" sz="2000" dirty="0"/>
                  <a:t> values in an interval.</a:t>
                </a:r>
              </a:p>
              <a:p>
                <a:pPr lvl="1"/>
                <a:r>
                  <a:rPr lang="en-US" sz="2000" dirty="0"/>
                  <a:t>Cannot summarize with a list</a:t>
                </a:r>
              </a:p>
              <a:p>
                <a:pPr lvl="1"/>
                <a:r>
                  <a:rPr lang="en-US" sz="2000" dirty="0"/>
                  <a:t>Example: height of a randomly selected baby</a:t>
                </a:r>
              </a:p>
              <a:p>
                <a:endParaRPr lang="en-US" sz="2000" dirty="0"/>
              </a:p>
            </p:txBody>
          </p:sp>
        </mc:Choice>
        <mc:Fallback>
          <p:sp>
            <p:nvSpPr>
              <p:cNvPr id="3" name="Content Placeholder 2">
                <a:extLst>
                  <a:ext uri="{FF2B5EF4-FFF2-40B4-BE49-F238E27FC236}">
                    <a16:creationId xmlns:a16="http://schemas.microsoft.com/office/drawing/2014/main" id="{D5C2FE6D-5024-2405-C728-E04FCE4C9E76}"/>
                  </a:ext>
                </a:extLst>
              </p:cNvPr>
              <p:cNvSpPr>
                <a:spLocks noGrp="1" noRot="1" noChangeAspect="1" noMove="1" noResize="1" noEditPoints="1" noAdjustHandles="1" noChangeArrowheads="1" noChangeShapeType="1" noTextEdit="1"/>
              </p:cNvSpPr>
              <p:nvPr>
                <p:ph idx="1"/>
              </p:nvPr>
            </p:nvSpPr>
            <p:spPr>
              <a:xfrm>
                <a:off x="6226629" y="1360714"/>
                <a:ext cx="5758542" cy="5344886"/>
              </a:xfrm>
              <a:blipFill>
                <a:blip r:embed="rId3"/>
                <a:stretch>
                  <a:fillRect l="-952" t="-1140"/>
                </a:stretch>
              </a:blipFill>
            </p:spPr>
            <p:txBody>
              <a:bodyPr/>
              <a:lstStyle/>
              <a:p>
                <a:r>
                  <a:rPr lang="en-US">
                    <a:noFill/>
                  </a:rPr>
                  <a:t> </a:t>
                </a:r>
              </a:p>
            </p:txBody>
          </p:sp>
        </mc:Fallback>
      </mc:AlternateContent>
    </p:spTree>
    <p:extLst>
      <p:ext uri="{BB962C8B-B14F-4D97-AF65-F5344CB8AC3E}">
        <p14:creationId xmlns:p14="http://schemas.microsoft.com/office/powerpoint/2010/main" val="1130116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0B9DE019-DD56-7E8C-804E-A8FC7C9CDEDE}"/>
              </a:ext>
            </a:extLst>
          </p:cNvPr>
          <p:cNvPicPr>
            <a:picLocks noChangeAspect="1"/>
          </p:cNvPicPr>
          <p:nvPr/>
        </p:nvPicPr>
        <p:blipFill rotWithShape="1">
          <a:blip r:embed="rId2"/>
          <a:srcRect l="4260" r="7526" b="1"/>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8585F-A138-74EC-A724-2CDC3E63B321}"/>
              </a:ext>
            </a:extLst>
          </p:cNvPr>
          <p:cNvSpPr>
            <a:spLocks noGrp="1"/>
          </p:cNvSpPr>
          <p:nvPr>
            <p:ph type="title"/>
          </p:nvPr>
        </p:nvSpPr>
        <p:spPr>
          <a:xfrm>
            <a:off x="761801" y="352766"/>
            <a:ext cx="10591999" cy="1023584"/>
          </a:xfrm>
        </p:spPr>
        <p:txBody>
          <a:bodyPr>
            <a:normAutofit/>
          </a:bodyPr>
          <a:lstStyle/>
          <a:p>
            <a:r>
              <a:rPr lang="en-US" sz="4000"/>
              <a:t>Probability distributions</a:t>
            </a:r>
          </a:p>
        </p:txBody>
      </p:sp>
      <p:sp>
        <p:nvSpPr>
          <p:cNvPr id="3" name="Content Placeholder 2">
            <a:extLst>
              <a:ext uri="{FF2B5EF4-FFF2-40B4-BE49-F238E27FC236}">
                <a16:creationId xmlns:a16="http://schemas.microsoft.com/office/drawing/2014/main" id="{7ED04C26-5187-9EDB-7445-FF25800D7A61}"/>
              </a:ext>
            </a:extLst>
          </p:cNvPr>
          <p:cNvSpPr>
            <a:spLocks noGrp="1"/>
          </p:cNvSpPr>
          <p:nvPr>
            <p:ph idx="1"/>
          </p:nvPr>
        </p:nvSpPr>
        <p:spPr>
          <a:xfrm>
            <a:off x="6204858" y="1807029"/>
            <a:ext cx="5812972" cy="4963885"/>
          </a:xfrm>
        </p:spPr>
        <p:txBody>
          <a:bodyPr anchor="ctr">
            <a:normAutofit/>
          </a:bodyPr>
          <a:lstStyle/>
          <a:p>
            <a:r>
              <a:rPr lang="en-US" dirty="0"/>
              <a:t>A random variable's probability distribution gives the probability of occurrence for the random variable's possible numerical values. </a:t>
            </a:r>
          </a:p>
          <a:p>
            <a:r>
              <a:rPr lang="en-US" dirty="0"/>
              <a:t>It can be </a:t>
            </a:r>
          </a:p>
          <a:p>
            <a:pPr lvl="1"/>
            <a:r>
              <a:rPr lang="en-US" sz="2800" dirty="0"/>
              <a:t>visualized with graphs and </a:t>
            </a:r>
          </a:p>
          <a:p>
            <a:pPr lvl="1"/>
            <a:r>
              <a:rPr lang="en-US" sz="2800" dirty="0"/>
              <a:t>described with numerical summaries. </a:t>
            </a:r>
          </a:p>
          <a:p>
            <a:r>
              <a:rPr lang="en-US" dirty="0"/>
              <a:t>The statistical inference methods and modeling often rely on probability distributions</a:t>
            </a:r>
          </a:p>
        </p:txBody>
      </p:sp>
    </p:spTree>
    <p:extLst>
      <p:ext uri="{BB962C8B-B14F-4D97-AF65-F5344CB8AC3E}">
        <p14:creationId xmlns:p14="http://schemas.microsoft.com/office/powerpoint/2010/main" val="387864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8585F-A138-74EC-A724-2CDC3E63B321}"/>
              </a:ext>
            </a:extLst>
          </p:cNvPr>
          <p:cNvSpPr>
            <a:spLocks noGrp="1"/>
          </p:cNvSpPr>
          <p:nvPr>
            <p:ph type="title"/>
          </p:nvPr>
        </p:nvSpPr>
        <p:spPr>
          <a:xfrm>
            <a:off x="589560" y="856180"/>
            <a:ext cx="5279408" cy="1128068"/>
          </a:xfrm>
        </p:spPr>
        <p:txBody>
          <a:bodyPr anchor="ctr">
            <a:normAutofit/>
          </a:bodyPr>
          <a:lstStyle/>
          <a:p>
            <a:r>
              <a:rPr lang="en-US" sz="4000"/>
              <a:t>Probability distributions</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D04C26-5187-9EDB-7445-FF25800D7A61}"/>
                  </a:ext>
                </a:extLst>
              </p:cNvPr>
              <p:cNvSpPr>
                <a:spLocks noGrp="1"/>
              </p:cNvSpPr>
              <p:nvPr>
                <p:ph idx="1"/>
              </p:nvPr>
            </p:nvSpPr>
            <p:spPr>
              <a:xfrm>
                <a:off x="152397" y="2330505"/>
                <a:ext cx="6716486" cy="4471996"/>
              </a:xfrm>
            </p:spPr>
            <p:txBody>
              <a:bodyPr anchor="ctr">
                <a:normAutofit lnSpcReduction="10000"/>
              </a:bodyPr>
              <a:lstStyle/>
              <a:p>
                <a:r>
                  <a:rPr lang="en-US" sz="2000" dirty="0"/>
                  <a:t>Every </a:t>
                </a:r>
                <a:r>
                  <a:rPr lang="en-US" sz="2000" b="1" dirty="0"/>
                  <a:t>discrete random variable </a:t>
                </a:r>
                <a:r>
                  <a:rPr lang="en-US" sz="2000" dirty="0"/>
                  <a:t>is associated with a </a:t>
                </a:r>
                <a:r>
                  <a:rPr lang="en-US" sz="2000" b="1" dirty="0"/>
                  <a:t>probability distribution</a:t>
                </a:r>
                <a:r>
                  <a:rPr lang="en-US" sz="2000" dirty="0"/>
                  <a:t>. </a:t>
                </a:r>
              </a:p>
              <a:p>
                <a:pPr lvl="1"/>
                <a:r>
                  <a:rPr lang="en-US" sz="2000" dirty="0"/>
                  <a:t>Called a </a:t>
                </a:r>
                <a:r>
                  <a:rPr lang="en-US" sz="2000" b="1" dirty="0"/>
                  <a:t>probability mass function</a:t>
                </a:r>
              </a:p>
              <a:p>
                <a:pPr lvl="1"/>
                <a:r>
                  <a:rPr lang="en-US" sz="2000" dirty="0"/>
                  <a:t>Provides the </a:t>
                </a:r>
                <a:r>
                  <a:rPr lang="en-US" sz="2000" b="1" dirty="0"/>
                  <a:t>probability</a:t>
                </a:r>
                <a:r>
                  <a:rPr lang="en-US" sz="2000" dirty="0"/>
                  <a:t> that a random variable assumes a particular value,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endParaRPr lang="en-US" sz="2000" dirty="0"/>
              </a:p>
              <a:p>
                <a:r>
                  <a:rPr lang="en-US" sz="2000" dirty="0"/>
                  <a:t>The probability of each value of x is a value between 0 and 1</a:t>
                </a:r>
              </a:p>
              <a:p>
                <a:pPr marL="0" indent="0">
                  <a:buNone/>
                </a:pPr>
                <a:r>
                  <a:rPr lang="en-US" sz="2000" dirty="0"/>
                  <a:t>		</a:t>
                </a:r>
                <a14:m>
                  <m:oMath xmlns:m="http://schemas.openxmlformats.org/officeDocument/2006/math">
                    <m:r>
                      <a:rPr lang="en-US" sz="2000">
                        <a:latin typeface="Cambria Math" panose="02040503050406030204" pitchFamily="18" charset="0"/>
                      </a:rPr>
                      <m:t>0≤</m:t>
                    </m:r>
                    <m:r>
                      <a:rPr lang="en-US" sz="2000">
                        <a:latin typeface="Cambria Math" panose="02040503050406030204" pitchFamily="18" charset="0"/>
                      </a:rPr>
                      <m:t>𝑃</m:t>
                    </m:r>
                    <m:r>
                      <a:rPr lang="en-US" sz="2000">
                        <a:latin typeface="Cambria Math" panose="02040503050406030204" pitchFamily="18" charset="0"/>
                      </a:rPr>
                      <m:t>(</m:t>
                    </m:r>
                    <m:r>
                      <a:rPr lang="en-US" sz="2000">
                        <a:latin typeface="Cambria Math" panose="02040503050406030204" pitchFamily="18" charset="0"/>
                      </a:rPr>
                      <m:t>𝑋</m:t>
                    </m:r>
                    <m:r>
                      <a:rPr lang="en-US" sz="2000">
                        <a:latin typeface="Cambria Math" panose="02040503050406030204" pitchFamily="18" charset="0"/>
                      </a:rPr>
                      <m:t>=</m:t>
                    </m:r>
                    <m:r>
                      <a:rPr lang="en-US" sz="2000">
                        <a:latin typeface="Cambria Math" panose="02040503050406030204" pitchFamily="18" charset="0"/>
                      </a:rPr>
                      <m:t>𝑥</m:t>
                    </m:r>
                    <m:r>
                      <a:rPr lang="en-US" sz="2000">
                        <a:latin typeface="Cambria Math" panose="02040503050406030204" pitchFamily="18" charset="0"/>
                      </a:rPr>
                      <m:t>)≤1</m:t>
                    </m:r>
                  </m:oMath>
                </a14:m>
                <a:endParaRPr lang="en-US" sz="2000" dirty="0"/>
              </a:p>
              <a:p>
                <a:r>
                  <a:rPr lang="en-US" sz="2000" dirty="0"/>
                  <a:t>The sum of the probabilities equals 1, or </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2000" i="1">
                              <a:latin typeface="Cambria Math" panose="02040503050406030204" pitchFamily="18" charset="0"/>
                            </a:rPr>
                          </m:ctrlPr>
                        </m:naryPr>
                        <m:sub/>
                        <m:sup/>
                        <m:e>
                          <m:r>
                            <a:rPr lang="en-US" sz="2000">
                              <a:latin typeface="Cambria Math" panose="02040503050406030204" pitchFamily="18" charset="0"/>
                            </a:rPr>
                            <m:t>𝑃</m:t>
                          </m:r>
                          <m:d>
                            <m:dPr>
                              <m:ctrlPr>
                                <a:rPr lang="en-US" sz="2000" i="1">
                                  <a:latin typeface="Cambria Math" panose="02040503050406030204" pitchFamily="18" charset="0"/>
                                </a:rPr>
                              </m:ctrlPr>
                            </m:dPr>
                            <m:e>
                              <m:r>
                                <a:rPr lang="en-US" sz="2000">
                                  <a:latin typeface="Cambria Math" panose="02040503050406030204" pitchFamily="18" charset="0"/>
                                </a:rPr>
                                <m:t>𝑋</m:t>
                              </m:r>
                              <m:r>
                                <a:rPr lang="en-US" sz="2000">
                                  <a:latin typeface="Cambria Math" panose="02040503050406030204" pitchFamily="18" charset="0"/>
                                </a:rPr>
                                <m:t>=</m:t>
                              </m:r>
                              <m:r>
                                <a:rPr lang="en-US" sz="2000">
                                  <a:latin typeface="Cambria Math" panose="02040503050406030204" pitchFamily="18" charset="0"/>
                                </a:rPr>
                                <m:t>𝑥</m:t>
                              </m:r>
                            </m:e>
                          </m:d>
                          <m:r>
                            <a:rPr lang="en-US" sz="2000">
                              <a:latin typeface="Cambria Math" panose="02040503050406030204" pitchFamily="18" charset="0"/>
                            </a:rPr>
                            <m:t>=1</m:t>
                          </m:r>
                        </m:e>
                      </m:nary>
                    </m:oMath>
                  </m:oMathPara>
                </a14:m>
                <a:endParaRPr lang="en-US" sz="2000" dirty="0"/>
              </a:p>
              <a:p>
                <a:r>
                  <a:rPr lang="en-US" sz="2000" dirty="0"/>
                  <a:t>A discrete random variable can also be defined in terms of the </a:t>
                </a:r>
                <a:r>
                  <a:rPr lang="en-US" sz="2000" b="1" dirty="0"/>
                  <a:t>cumulative distribution function, </a:t>
                </a:r>
                <a14:m>
                  <m:oMath xmlns:m="http://schemas.openxmlformats.org/officeDocument/2006/math">
                    <m:r>
                      <a:rPr lang="en-US" sz="2000" b="1" i="1">
                        <a:latin typeface="Cambria Math" panose="02040503050406030204" pitchFamily="18" charset="0"/>
                      </a:rPr>
                      <m:t>𝑷</m:t>
                    </m:r>
                    <m:d>
                      <m:dPr>
                        <m:ctrlPr>
                          <a:rPr lang="en-US" sz="2000" b="1" i="1">
                            <a:latin typeface="Cambria Math" panose="02040503050406030204" pitchFamily="18" charset="0"/>
                          </a:rPr>
                        </m:ctrlPr>
                      </m:dPr>
                      <m:e>
                        <m:r>
                          <a:rPr lang="en-US" sz="2000" b="1" i="1">
                            <a:latin typeface="Cambria Math" panose="02040503050406030204" pitchFamily="18" charset="0"/>
                          </a:rPr>
                          <m:t>𝑿</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𝒙</m:t>
                        </m:r>
                      </m:e>
                    </m:d>
                  </m:oMath>
                </a14:m>
                <a:endParaRPr lang="en-US" sz="2000" dirty="0"/>
              </a:p>
              <a:p>
                <a:r>
                  <a:rPr lang="en-US" sz="2000" dirty="0"/>
                  <a:t>Rolling a die</a:t>
                </a:r>
              </a:p>
            </p:txBody>
          </p:sp>
        </mc:Choice>
        <mc:Fallback>
          <p:sp>
            <p:nvSpPr>
              <p:cNvPr id="3" name="Content Placeholder 2">
                <a:extLst>
                  <a:ext uri="{FF2B5EF4-FFF2-40B4-BE49-F238E27FC236}">
                    <a16:creationId xmlns:a16="http://schemas.microsoft.com/office/drawing/2014/main" id="{7ED04C26-5187-9EDB-7445-FF25800D7A61}"/>
                  </a:ext>
                </a:extLst>
              </p:cNvPr>
              <p:cNvSpPr>
                <a:spLocks noGrp="1" noRot="1" noChangeAspect="1" noMove="1" noResize="1" noEditPoints="1" noAdjustHandles="1" noChangeArrowheads="1" noChangeShapeType="1" noTextEdit="1"/>
              </p:cNvSpPr>
              <p:nvPr>
                <p:ph idx="1"/>
              </p:nvPr>
            </p:nvSpPr>
            <p:spPr>
              <a:xfrm>
                <a:off x="152397" y="2330505"/>
                <a:ext cx="6716486" cy="4471996"/>
              </a:xfrm>
              <a:blipFill>
                <a:blip r:embed="rId2"/>
                <a:stretch>
                  <a:fillRect l="-817" r="-172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5B5B8D-8A70-DA2E-266C-CCE330AF0D7A}"/>
              </a:ext>
            </a:extLst>
          </p:cNvPr>
          <p:cNvPicPr>
            <a:picLocks noChangeAspect="1"/>
          </p:cNvPicPr>
          <p:nvPr/>
        </p:nvPicPr>
        <p:blipFill>
          <a:blip r:embed="rId3"/>
          <a:stretch>
            <a:fillRect/>
          </a:stretch>
        </p:blipFill>
        <p:spPr>
          <a:xfrm>
            <a:off x="7083423" y="1286094"/>
            <a:ext cx="4397433" cy="1110352"/>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B9B734-BFEF-F2BC-4006-095DEDE1984E}"/>
              </a:ext>
            </a:extLst>
          </p:cNvPr>
          <p:cNvPicPr>
            <a:picLocks noChangeAspect="1"/>
          </p:cNvPicPr>
          <p:nvPr/>
        </p:nvPicPr>
        <p:blipFill>
          <a:blip r:embed="rId4"/>
          <a:stretch>
            <a:fillRect/>
          </a:stretch>
        </p:blipFill>
        <p:spPr>
          <a:xfrm>
            <a:off x="7137585" y="3707894"/>
            <a:ext cx="4287244" cy="2518756"/>
          </a:xfrm>
          <a:prstGeom prst="rect">
            <a:avLst/>
          </a:prstGeom>
        </p:spPr>
      </p:pic>
    </p:spTree>
    <p:extLst>
      <p:ext uri="{BB962C8B-B14F-4D97-AF65-F5344CB8AC3E}">
        <p14:creationId xmlns:p14="http://schemas.microsoft.com/office/powerpoint/2010/main" val="237652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E594C-1D97-B8EF-54AE-AECD7A1CA46C}"/>
              </a:ext>
            </a:extLst>
          </p:cNvPr>
          <p:cNvSpPr>
            <a:spLocks noGrp="1"/>
          </p:cNvSpPr>
          <p:nvPr>
            <p:ph type="title"/>
          </p:nvPr>
        </p:nvSpPr>
        <p:spPr>
          <a:xfrm>
            <a:off x="228600" y="386930"/>
            <a:ext cx="5682932" cy="1298448"/>
          </a:xfrm>
        </p:spPr>
        <p:txBody>
          <a:bodyPr anchor="b">
            <a:noAutofit/>
          </a:bodyPr>
          <a:lstStyle/>
          <a:p>
            <a:r>
              <a:rPr lang="en-US" sz="2800" dirty="0"/>
              <a:t>Expected value, mean, variance, standard deviation</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3ECC40-516F-7021-481E-A75DEBD981E2}"/>
                  </a:ext>
                </a:extLst>
              </p:cNvPr>
              <p:cNvSpPr>
                <a:spLocks noGrp="1"/>
              </p:cNvSpPr>
              <p:nvPr>
                <p:ph idx="1"/>
              </p:nvPr>
            </p:nvSpPr>
            <p:spPr>
              <a:xfrm>
                <a:off x="228600" y="2340429"/>
                <a:ext cx="10817181" cy="3898530"/>
              </a:xfrm>
            </p:spPr>
            <p:txBody>
              <a:bodyPr anchor="ctr">
                <a:normAutofit/>
              </a:bodyPr>
              <a:lstStyle/>
              <a:p>
                <a:r>
                  <a:rPr lang="en-US" sz="2000" b="1" dirty="0"/>
                  <a:t>Expected value </a:t>
                </a:r>
                <a14:m>
                  <m:oMath xmlns:m="http://schemas.openxmlformats.org/officeDocument/2006/math">
                    <m:r>
                      <a:rPr lang="en-US" sz="2000" b="1" i="1">
                        <a:latin typeface="Cambria Math" panose="02040503050406030204" pitchFamily="18" charset="0"/>
                      </a:rPr>
                      <m:t>𝑬</m:t>
                    </m:r>
                    <m:r>
                      <a:rPr lang="en-US" sz="2000" b="1" i="1">
                        <a:latin typeface="Cambria Math" panose="02040503050406030204" pitchFamily="18" charset="0"/>
                      </a:rPr>
                      <m:t>(</m:t>
                    </m:r>
                    <m:r>
                      <a:rPr lang="en-US" sz="2000" b="1" i="1">
                        <a:latin typeface="Cambria Math" panose="02040503050406030204" pitchFamily="18" charset="0"/>
                      </a:rPr>
                      <m:t>𝑿</m:t>
                    </m:r>
                    <m:r>
                      <a:rPr lang="en-US" sz="2000" b="1" i="1">
                        <a:latin typeface="Cambria Math" panose="02040503050406030204" pitchFamily="18" charset="0"/>
                      </a:rPr>
                      <m:t>)</m:t>
                    </m:r>
                  </m:oMath>
                </a14:m>
                <a:r>
                  <a:rPr lang="en-US" sz="2000" dirty="0"/>
                  <a:t> = </a:t>
                </a:r>
                <a:r>
                  <a:rPr lang="en-US" sz="2000" b="1" dirty="0"/>
                  <a:t>Mean </a:t>
                </a:r>
                <a14:m>
                  <m:oMath xmlns:m="http://schemas.openxmlformats.org/officeDocument/2006/math">
                    <m:r>
                      <a:rPr lang="en-US" sz="2000" b="1" i="1">
                        <a:latin typeface="Cambria Math" panose="02040503050406030204" pitchFamily="18" charset="0"/>
                        <a:ea typeface="Cambria Math" panose="02040503050406030204" pitchFamily="18" charset="0"/>
                      </a:rPr>
                      <m:t>𝝁</m:t>
                    </m:r>
                  </m:oMath>
                </a14:m>
                <a:r>
                  <a:rPr lang="en-US" sz="2000" dirty="0"/>
                  <a:t> central location</a:t>
                </a:r>
              </a:p>
              <a:p>
                <a:pPr lvl="1"/>
                <a:r>
                  <a:rPr lang="en-US" sz="2000" dirty="0"/>
                  <a:t>Weighted average of all possible values of X</a:t>
                </a:r>
              </a:p>
              <a:p>
                <a:pPr lvl="1"/>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oMath>
                </a14:m>
                <a:r>
                  <a:rPr lang="en-US" sz="2000" dirty="0"/>
                  <a:t> or </a:t>
                </a:r>
                <a14:m>
                  <m:oMath xmlns:m="http://schemas.openxmlformats.org/officeDocument/2006/math">
                    <m:r>
                      <a:rPr lang="en-US" sz="2000" i="1">
                        <a:latin typeface="Cambria Math" panose="02040503050406030204" pitchFamily="18" charset="0"/>
                        <a:ea typeface="Cambria Math" panose="02040503050406030204" pitchFamily="18" charset="0"/>
                      </a:rPr>
                      <m:t>𝜇</m:t>
                    </m:r>
                  </m:oMath>
                </a14:m>
                <a:r>
                  <a:rPr lang="en-US" sz="2000" dirty="0"/>
                  <a:t>, indicates</a:t>
                </a:r>
              </a:p>
              <a:p>
                <a:pPr lvl="1"/>
                <a:r>
                  <a:rPr lang="en-US" sz="2000" dirty="0"/>
                  <a:t>It is calculated as </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𝑋</m:t>
                        </m:r>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r>
                      <a:rPr lang="en-US" sz="2000" i="1">
                        <a:latin typeface="Cambria Math" panose="02040503050406030204" pitchFamily="18" charset="0"/>
                        <a:ea typeface="Cambria Math" panose="02040503050406030204" pitchFamily="18" charset="0"/>
                      </a:rPr>
                      <m:t>=</m:t>
                    </m:r>
                    <m:nary>
                      <m:naryPr>
                        <m:chr m:val="∑"/>
                        <m:subHide m:val="on"/>
                        <m:supHide m:val="on"/>
                        <m:ctrlPr>
                          <a:rPr lang="en-US" sz="2000" i="1">
                            <a:latin typeface="Cambria Math" panose="02040503050406030204" pitchFamily="18" charset="0"/>
                            <a:ea typeface="Cambria Math" panose="02040503050406030204" pitchFamily="18" charset="0"/>
                          </a:rPr>
                        </m:ctrlPr>
                      </m:naryPr>
                      <m:sub/>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e>
                        </m:d>
                      </m:e>
                    </m:nary>
                  </m:oMath>
                </a14:m>
                <a:endParaRPr lang="en-US" sz="2000" dirty="0"/>
              </a:p>
              <a:p>
                <a:r>
                  <a:rPr lang="en-US" sz="2000" dirty="0"/>
                  <a:t>The </a:t>
                </a:r>
                <a:r>
                  <a:rPr lang="en-US" sz="2000" b="1" dirty="0"/>
                  <a:t>variance and standard deviation </a:t>
                </a:r>
                <a:r>
                  <a:rPr lang="en-US" sz="2000" dirty="0"/>
                  <a:t>are both measures of variability.</a:t>
                </a:r>
              </a:p>
              <a:p>
                <a:pPr lvl="1"/>
                <a:r>
                  <a:rPr lang="en-US" sz="2000" dirty="0"/>
                  <a:t>The variance is denoted </a:t>
                </a:r>
                <a14:m>
                  <m:oMath xmlns:m="http://schemas.openxmlformats.org/officeDocument/2006/math">
                    <m:r>
                      <a:rPr lang="en-US" sz="2000" i="1">
                        <a:latin typeface="Cambria Math" panose="02040503050406030204" pitchFamily="18" charset="0"/>
                      </a:rPr>
                      <m:t>𝑉𝑎𝑟</m:t>
                    </m:r>
                    <m:d>
                      <m:dPr>
                        <m:ctrlPr>
                          <a:rPr lang="en-US" sz="2000" i="1">
                            <a:latin typeface="Cambria Math" panose="02040503050406030204" pitchFamily="18" charset="0"/>
                          </a:rPr>
                        </m:ctrlPr>
                      </m:dPr>
                      <m:e>
                        <m:r>
                          <a:rPr lang="en-US" sz="2000" i="1">
                            <a:latin typeface="Cambria Math" panose="02040503050406030204" pitchFamily="18" charset="0"/>
                          </a:rPr>
                          <m:t>𝑋</m:t>
                        </m:r>
                      </m:e>
                    </m:d>
                  </m:oMath>
                </a14:m>
                <a:r>
                  <a:rPr lang="en-US" sz="2000" dirty="0"/>
                  <a:t> or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oMath>
                </a14:m>
                <a:endParaRPr lang="en-US" sz="2000" dirty="0"/>
              </a:p>
              <a:p>
                <a:pPr lvl="1"/>
                <a:r>
                  <a:rPr lang="en-US" sz="2000" dirty="0"/>
                  <a:t>The variance is calculated as</a:t>
                </a:r>
                <a14:m>
                  <m:oMath xmlns:m="http://schemas.openxmlformats.org/officeDocument/2006/math">
                    <m:r>
                      <a:rPr lang="en-US" sz="2000" b="0" i="0">
                        <a:latin typeface="Cambria Math" panose="02040503050406030204" pitchFamily="18" charset="0"/>
                      </a:rPr>
                      <m:t> </m:t>
                    </m:r>
                  </m:oMath>
                </a14:m>
                <a:endParaRPr lang="en-US" sz="2000" b="0" i="0" dirty="0">
                  <a:latin typeface="Cambria Math" panose="02040503050406030204" pitchFamily="18" charset="0"/>
                </a:endParaRPr>
              </a:p>
              <a:p>
                <a:pPr marL="457200" lvl="1" indent="0">
                  <a:buNone/>
                </a:pPr>
                <a:r>
                  <a:rPr lang="en-US" sz="2000" dirty="0"/>
                  <a:t>    </a:t>
                </a:r>
                <a14:m>
                  <m:oMath xmlns:m="http://schemas.openxmlformats.org/officeDocument/2006/math">
                    <m:r>
                      <a:rPr lang="en-US" sz="2000" i="1">
                        <a:latin typeface="Cambria Math" panose="02040503050406030204" pitchFamily="18" charset="0"/>
                      </a:rPr>
                      <m:t>𝑉𝑎𝑟</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nary>
                      <m:naryPr>
                        <m:chr m:val="∑"/>
                        <m:subHide m:val="on"/>
                        <m:supHide m:val="on"/>
                        <m:ctrlPr>
                          <a:rPr lang="en-US" sz="2000" i="1">
                            <a:latin typeface="Cambria Math" panose="02040503050406030204" pitchFamily="18" charset="0"/>
                            <a:ea typeface="Cambria Math" panose="02040503050406030204" pitchFamily="18" charset="0"/>
                          </a:rPr>
                        </m:ctrlPr>
                      </m:naryPr>
                      <m:sub/>
                      <m:sup/>
                      <m:e>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e>
                            </m:d>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e>
                        </m:d>
                      </m:e>
                    </m:nary>
                  </m:oMath>
                </a14:m>
                <a:endParaRPr lang="en-US" sz="2000" dirty="0"/>
              </a:p>
              <a:p>
                <a:pPr lvl="1"/>
                <a:r>
                  <a:rPr lang="en-US" sz="2000" dirty="0"/>
                  <a:t>The standard deviation is denoted by </a:t>
                </a:r>
                <a14:m>
                  <m:oMath xmlns:m="http://schemas.openxmlformats.org/officeDocument/2006/math">
                    <m:r>
                      <a:rPr lang="en-US" sz="2000" i="1">
                        <a:latin typeface="Cambria Math" panose="02040503050406030204" pitchFamily="18" charset="0"/>
                      </a:rPr>
                      <m:t>𝑆𝐷</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oMath>
                </a14:m>
                <a:r>
                  <a:rPr lang="en-US" sz="2000" dirty="0"/>
                  <a:t> or </a:t>
                </a:r>
                <a14:m>
                  <m:oMath xmlns:m="http://schemas.openxmlformats.org/officeDocument/2006/math">
                    <m:r>
                      <a:rPr lang="en-US" sz="2000" i="1">
                        <a:latin typeface="Cambria Math" panose="02040503050406030204" pitchFamily="18" charset="0"/>
                        <a:ea typeface="Cambria Math" panose="02040503050406030204" pitchFamily="18" charset="0"/>
                      </a:rPr>
                      <m:t>𝜎</m:t>
                    </m:r>
                  </m:oMath>
                </a14:m>
                <a:endParaRPr lang="en-US" sz="2000" dirty="0"/>
              </a:p>
              <a:p>
                <a:pPr lvl="1"/>
                <a:r>
                  <a:rPr lang="en-US" sz="2000" dirty="0"/>
                  <a:t>Indicates if values are clustered about the mean or widely scattered</a:t>
                </a:r>
              </a:p>
            </p:txBody>
          </p:sp>
        </mc:Choice>
        <mc:Fallback>
          <p:sp>
            <p:nvSpPr>
              <p:cNvPr id="3" name="Content Placeholder 2">
                <a:extLst>
                  <a:ext uri="{FF2B5EF4-FFF2-40B4-BE49-F238E27FC236}">
                    <a16:creationId xmlns:a16="http://schemas.microsoft.com/office/drawing/2014/main" id="{763ECC40-516F-7021-481E-A75DEBD981E2}"/>
                  </a:ext>
                </a:extLst>
              </p:cNvPr>
              <p:cNvSpPr>
                <a:spLocks noGrp="1" noRot="1" noChangeAspect="1" noMove="1" noResize="1" noEditPoints="1" noAdjustHandles="1" noChangeArrowheads="1" noChangeShapeType="1" noTextEdit="1"/>
              </p:cNvSpPr>
              <p:nvPr>
                <p:ph idx="1"/>
              </p:nvPr>
            </p:nvSpPr>
            <p:spPr>
              <a:xfrm>
                <a:off x="228600" y="2340429"/>
                <a:ext cx="10817181" cy="3898530"/>
              </a:xfrm>
              <a:blipFill>
                <a:blip r:embed="rId2"/>
                <a:stretch>
                  <a:fillRect l="-5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111E885-8945-15D8-7AC0-6DF8A119FE0A}"/>
              </a:ext>
            </a:extLst>
          </p:cNvPr>
          <p:cNvPicPr>
            <a:picLocks noChangeAspect="1"/>
          </p:cNvPicPr>
          <p:nvPr/>
        </p:nvPicPr>
        <p:blipFill>
          <a:blip r:embed="rId3"/>
          <a:stretch>
            <a:fillRect/>
          </a:stretch>
        </p:blipFill>
        <p:spPr>
          <a:xfrm>
            <a:off x="5296435" y="108857"/>
            <a:ext cx="6631856" cy="1840339"/>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888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4857A-DE2B-E65D-F55A-3539D95EB299}"/>
              </a:ext>
            </a:extLst>
          </p:cNvPr>
          <p:cNvSpPr>
            <a:spLocks noGrp="1"/>
          </p:cNvSpPr>
          <p:nvPr>
            <p:ph type="title"/>
          </p:nvPr>
        </p:nvSpPr>
        <p:spPr>
          <a:xfrm>
            <a:off x="572493" y="238539"/>
            <a:ext cx="11018520" cy="1434415"/>
          </a:xfrm>
        </p:spPr>
        <p:txBody>
          <a:bodyPr anchor="b">
            <a:normAutofit/>
          </a:bodyPr>
          <a:lstStyle/>
          <a:p>
            <a:r>
              <a:rPr lang="en-US" sz="5400"/>
              <a:t>Bernoulli Distribution</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60B6A4-6F88-2C22-21A2-96C584497190}"/>
              </a:ext>
            </a:extLst>
          </p:cNvPr>
          <p:cNvSpPr>
            <a:spLocks noGrp="1"/>
          </p:cNvSpPr>
          <p:nvPr>
            <p:ph idx="1"/>
          </p:nvPr>
        </p:nvSpPr>
        <p:spPr>
          <a:xfrm>
            <a:off x="250371" y="2071316"/>
            <a:ext cx="7119258" cy="4615996"/>
          </a:xfrm>
        </p:spPr>
        <p:txBody>
          <a:bodyPr anchor="t">
            <a:normAutofit lnSpcReduction="10000"/>
          </a:bodyPr>
          <a:lstStyle/>
          <a:p>
            <a:r>
              <a:rPr lang="en-US" sz="2000" dirty="0"/>
              <a:t>A </a:t>
            </a:r>
            <a:r>
              <a:rPr lang="en-US" sz="2000" b="1" dirty="0"/>
              <a:t>discrete random variable</a:t>
            </a:r>
            <a:r>
              <a:rPr lang="en-US" sz="2000" dirty="0"/>
              <a:t> in which the only possible values are 0 and 1 follows a Bernoulli distribution. </a:t>
            </a:r>
          </a:p>
          <a:p>
            <a:r>
              <a:rPr lang="en-US" sz="2000" dirty="0"/>
              <a:t>Bernoulli distributions typically describe non-numerical outcomes in which a value of </a:t>
            </a:r>
            <a:r>
              <a:rPr lang="en-US" sz="2000" b="1" dirty="0"/>
              <a:t>1 indicates a "success"</a:t>
            </a:r>
            <a:r>
              <a:rPr lang="en-US" sz="2000" dirty="0"/>
              <a:t> and a value of </a:t>
            </a:r>
            <a:r>
              <a:rPr lang="en-US" sz="2000" b="1" dirty="0"/>
              <a:t>0 indicates a "failure"</a:t>
            </a:r>
            <a:r>
              <a:rPr lang="en-US" sz="2000" dirty="0"/>
              <a:t>.</a:t>
            </a:r>
          </a:p>
          <a:p>
            <a:r>
              <a:rPr lang="en-US" sz="2000" dirty="0"/>
              <a:t>X: Describe a randomly selected patient has a tumor in which 1 indicates the tumor is malignant and 0 indicates it is </a:t>
            </a:r>
            <a:r>
              <a:rPr lang="en-US" sz="2000" dirty="0" err="1"/>
              <a:t>bening</a:t>
            </a:r>
            <a:endParaRPr lang="en-US" sz="2000" dirty="0"/>
          </a:p>
          <a:p>
            <a:r>
              <a:rPr lang="en-US" sz="2000" dirty="0"/>
              <a:t>The </a:t>
            </a:r>
            <a:r>
              <a:rPr lang="en-US" sz="2000" b="1" dirty="0"/>
              <a:t>parameters of a probability distribution</a:t>
            </a:r>
            <a:r>
              <a:rPr lang="en-US" sz="2000" dirty="0"/>
              <a:t> determine the distribution's </a:t>
            </a:r>
            <a:r>
              <a:rPr lang="en-US" sz="2000" b="1" dirty="0"/>
              <a:t>shape and probabilities</a:t>
            </a:r>
            <a:r>
              <a:rPr lang="en-US" sz="2000" dirty="0"/>
              <a:t>. The Bernoulli distribution is specified by one </a:t>
            </a:r>
            <a:r>
              <a:rPr lang="en-US" sz="2000" b="1" dirty="0"/>
              <a:t>parameter, </a:t>
            </a:r>
            <a:r>
              <a:rPr lang="en-US" sz="2000" b="1" i="1" dirty="0"/>
              <a:t>p</a:t>
            </a:r>
            <a:r>
              <a:rPr lang="en-US" sz="2000" b="1" dirty="0"/>
              <a:t>,</a:t>
            </a:r>
            <a:r>
              <a:rPr lang="en-US" sz="2000" dirty="0"/>
              <a:t> which is the probability of a "success" or 1.</a:t>
            </a:r>
          </a:p>
          <a:p>
            <a:r>
              <a:rPr lang="en-US" sz="2000" dirty="0"/>
              <a:t>Parameters are X=</a:t>
            </a:r>
            <a:r>
              <a:rPr lang="en-US" sz="2000" i="1" dirty="0"/>
              <a:t>binomial(n, p)</a:t>
            </a:r>
          </a:p>
          <a:p>
            <a:r>
              <a:rPr lang="en-US" sz="2000" i="1" dirty="0"/>
              <a:t>E(X) = </a:t>
            </a:r>
            <a:r>
              <a:rPr lang="el-GR" sz="2000" i="1" dirty="0">
                <a:latin typeface="Arial" panose="020B0604020202020204" pitchFamily="34" charset="0"/>
                <a:cs typeface="Arial" panose="020B0604020202020204" pitchFamily="34" charset="0"/>
              </a:rPr>
              <a:t>μ</a:t>
            </a:r>
            <a:r>
              <a:rPr lang="en-US" sz="2000" i="1" dirty="0">
                <a:latin typeface="Arial" panose="020B0604020202020204" pitchFamily="34" charset="0"/>
                <a:cs typeface="Arial" panose="020B0604020202020204" pitchFamily="34" charset="0"/>
              </a:rPr>
              <a:t> = p</a:t>
            </a:r>
          </a:p>
          <a:p>
            <a:r>
              <a:rPr lang="en-US" sz="2000" i="1" dirty="0">
                <a:latin typeface="Arial" panose="020B0604020202020204" pitchFamily="34" charset="0"/>
                <a:cs typeface="Arial" panose="020B0604020202020204" pitchFamily="34" charset="0"/>
              </a:rPr>
              <a:t>σ</a:t>
            </a:r>
            <a:r>
              <a:rPr lang="en-US" sz="2000" i="1" baseline="30000" dirty="0">
                <a:latin typeface="Arial" panose="020B0604020202020204" pitchFamily="34" charset="0"/>
                <a:cs typeface="Arial" panose="020B0604020202020204" pitchFamily="34" charset="0"/>
              </a:rPr>
              <a:t>2</a:t>
            </a:r>
            <a:r>
              <a:rPr lang="en-US" sz="2000" i="1" dirty="0">
                <a:latin typeface="Arial" panose="020B0604020202020204" pitchFamily="34" charset="0"/>
                <a:cs typeface="Arial" panose="020B0604020202020204" pitchFamily="34" charset="0"/>
              </a:rPr>
              <a:t> = p * (1 - p)</a:t>
            </a:r>
            <a:endParaRPr lang="en-US" sz="2000" i="1" baseline="30000" dirty="0"/>
          </a:p>
        </p:txBody>
      </p:sp>
      <p:pic>
        <p:nvPicPr>
          <p:cNvPr id="5" name="Picture 4" descr="A hand holding a coin&#10;&#10;Description automatically generated">
            <a:extLst>
              <a:ext uri="{FF2B5EF4-FFF2-40B4-BE49-F238E27FC236}">
                <a16:creationId xmlns:a16="http://schemas.microsoft.com/office/drawing/2014/main" id="{62024BC4-2662-A393-A2D3-3B39C4B006C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453" r="24876" b="2"/>
          <a:stretch/>
        </p:blipFill>
        <p:spPr>
          <a:xfrm>
            <a:off x="7675658" y="2093976"/>
            <a:ext cx="3941064" cy="4096512"/>
          </a:xfrm>
          <a:prstGeom prst="rect">
            <a:avLst/>
          </a:prstGeom>
        </p:spPr>
      </p:pic>
    </p:spTree>
    <p:extLst>
      <p:ext uri="{BB962C8B-B14F-4D97-AF65-F5344CB8AC3E}">
        <p14:creationId xmlns:p14="http://schemas.microsoft.com/office/powerpoint/2010/main" val="1612072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4857A-DE2B-E65D-F55A-3539D95EB299}"/>
              </a:ext>
            </a:extLst>
          </p:cNvPr>
          <p:cNvSpPr>
            <a:spLocks noGrp="1"/>
          </p:cNvSpPr>
          <p:nvPr>
            <p:ph type="title"/>
          </p:nvPr>
        </p:nvSpPr>
        <p:spPr>
          <a:xfrm>
            <a:off x="793662" y="386930"/>
            <a:ext cx="10066122" cy="1298448"/>
          </a:xfrm>
        </p:spPr>
        <p:txBody>
          <a:bodyPr anchor="b">
            <a:normAutofit/>
          </a:bodyPr>
          <a:lstStyle/>
          <a:p>
            <a:r>
              <a:rPr lang="en-US" sz="4800"/>
              <a:t>Binomial Distribution</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60B6A4-6F88-2C22-21A2-96C584497190}"/>
              </a:ext>
            </a:extLst>
          </p:cNvPr>
          <p:cNvSpPr>
            <a:spLocks noGrp="1"/>
          </p:cNvSpPr>
          <p:nvPr>
            <p:ph idx="1"/>
          </p:nvPr>
        </p:nvSpPr>
        <p:spPr>
          <a:xfrm>
            <a:off x="174282" y="2144486"/>
            <a:ext cx="6350799" cy="4440737"/>
          </a:xfrm>
        </p:spPr>
        <p:txBody>
          <a:bodyPr anchor="ctr">
            <a:normAutofit fontScale="92500" lnSpcReduction="10000"/>
          </a:bodyPr>
          <a:lstStyle/>
          <a:p>
            <a:r>
              <a:rPr lang="en-US" sz="2000" dirty="0"/>
              <a:t>The outcome of a random process is usually observed more than once. </a:t>
            </a:r>
          </a:p>
          <a:p>
            <a:r>
              <a:rPr lang="en-US" sz="2000" dirty="0"/>
              <a:t>Ex: Randomly select 25 students. The total number of students who passed can be thought of as the sum of n = 25 independent Bernoulli random variables.</a:t>
            </a:r>
          </a:p>
          <a:p>
            <a:r>
              <a:rPr lang="en-US" sz="2000" dirty="0"/>
              <a:t>A binomial random variable </a:t>
            </a:r>
            <a:r>
              <a:rPr lang="en-US" sz="2000" b="1" dirty="0"/>
              <a:t>X is defined as the number of successes achieved in the </a:t>
            </a:r>
            <a:r>
              <a:rPr lang="en-US" sz="2000" b="1" i="1" dirty="0"/>
              <a:t>n</a:t>
            </a:r>
            <a:r>
              <a:rPr lang="en-US" sz="2000" b="1" dirty="0"/>
              <a:t> trials of a Bernoulli process</a:t>
            </a:r>
            <a:r>
              <a:rPr lang="en-US" sz="2000" dirty="0"/>
              <a:t>.</a:t>
            </a:r>
          </a:p>
          <a:p>
            <a:pPr lvl="1"/>
            <a:r>
              <a:rPr lang="en-US" sz="2000" dirty="0"/>
              <a:t>The possible values are 0, 1, … , n</a:t>
            </a:r>
          </a:p>
          <a:p>
            <a:pPr lvl="1"/>
            <a:r>
              <a:rPr lang="en-US" sz="2000" dirty="0"/>
              <a:t>The binomial distribution or binomial probability distribution shows the probabilities associated with the possible values</a:t>
            </a:r>
          </a:p>
          <a:p>
            <a:r>
              <a:rPr lang="en-US" sz="2000" dirty="0"/>
              <a:t>Parameters are X=</a:t>
            </a:r>
            <a:r>
              <a:rPr lang="en-US" sz="2000" i="1" dirty="0"/>
              <a:t>binomial(n, p)</a:t>
            </a:r>
          </a:p>
          <a:p>
            <a:r>
              <a:rPr lang="en-US" sz="2000" i="1" dirty="0"/>
              <a:t>E(X) = </a:t>
            </a:r>
            <a:r>
              <a:rPr lang="el-GR" sz="2000" i="1" dirty="0">
                <a:latin typeface="Arial" panose="020B0604020202020204" pitchFamily="34" charset="0"/>
                <a:cs typeface="Arial" panose="020B0604020202020204" pitchFamily="34" charset="0"/>
              </a:rPr>
              <a:t>μ</a:t>
            </a:r>
            <a:r>
              <a:rPr lang="en-US" sz="2000" i="1" dirty="0">
                <a:latin typeface="Arial" panose="020B0604020202020204" pitchFamily="34" charset="0"/>
                <a:cs typeface="Arial" panose="020B0604020202020204" pitchFamily="34" charset="0"/>
              </a:rPr>
              <a:t> = n * p</a:t>
            </a:r>
          </a:p>
          <a:p>
            <a:r>
              <a:rPr lang="en-US" sz="2000" i="1" dirty="0">
                <a:latin typeface="Arial" panose="020B0604020202020204" pitchFamily="34" charset="0"/>
                <a:cs typeface="Arial" panose="020B0604020202020204" pitchFamily="34" charset="0"/>
              </a:rPr>
              <a:t>σ</a:t>
            </a:r>
            <a:r>
              <a:rPr lang="en-US" sz="2000" i="1" baseline="30000" dirty="0">
                <a:latin typeface="Arial" panose="020B0604020202020204" pitchFamily="34" charset="0"/>
                <a:cs typeface="Arial" panose="020B0604020202020204" pitchFamily="34" charset="0"/>
              </a:rPr>
              <a:t>2</a:t>
            </a:r>
            <a:r>
              <a:rPr lang="en-US" sz="2000" i="1" dirty="0">
                <a:latin typeface="Arial" panose="020B0604020202020204" pitchFamily="34" charset="0"/>
                <a:cs typeface="Arial" panose="020B0604020202020204" pitchFamily="34" charset="0"/>
              </a:rPr>
              <a:t> = n * p * (1 - p)</a:t>
            </a:r>
            <a:endParaRPr lang="en-US" sz="2000" i="1" baseline="30000" dirty="0"/>
          </a:p>
        </p:txBody>
      </p:sp>
      <p:pic>
        <p:nvPicPr>
          <p:cNvPr id="5" name="Picture 4" descr="A graph of a negative binomial distribution&#10;&#10;Description automatically generated">
            <a:extLst>
              <a:ext uri="{FF2B5EF4-FFF2-40B4-BE49-F238E27FC236}">
                <a16:creationId xmlns:a16="http://schemas.microsoft.com/office/drawing/2014/main" id="{B9596544-B4B1-C249-86B8-9BD69A6D589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84418" y="2963678"/>
            <a:ext cx="5150277" cy="2755398"/>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69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17511-F610-5CFE-4723-3C44A676208E}"/>
              </a:ext>
            </a:extLst>
          </p:cNvPr>
          <p:cNvSpPr>
            <a:spLocks noGrp="1"/>
          </p:cNvSpPr>
          <p:nvPr>
            <p:ph type="title"/>
          </p:nvPr>
        </p:nvSpPr>
        <p:spPr>
          <a:xfrm>
            <a:off x="5297762" y="329184"/>
            <a:ext cx="6251110" cy="1783080"/>
          </a:xfrm>
        </p:spPr>
        <p:txBody>
          <a:bodyPr anchor="b">
            <a:normAutofit/>
          </a:bodyPr>
          <a:lstStyle/>
          <a:p>
            <a:r>
              <a:rPr lang="en-US" sz="5400"/>
              <a:t>How to: Random sampling with Python</a:t>
            </a:r>
          </a:p>
        </p:txBody>
      </p:sp>
      <p:pic>
        <p:nvPicPr>
          <p:cNvPr id="14" name="Picture 13" descr="Many question marks on black background">
            <a:extLst>
              <a:ext uri="{FF2B5EF4-FFF2-40B4-BE49-F238E27FC236}">
                <a16:creationId xmlns:a16="http://schemas.microsoft.com/office/drawing/2014/main" id="{9D17B8EC-C8A3-690D-5956-B3E4490311CA}"/>
              </a:ext>
            </a:extLst>
          </p:cNvPr>
          <p:cNvPicPr>
            <a:picLocks noChangeAspect="1"/>
          </p:cNvPicPr>
          <p:nvPr/>
        </p:nvPicPr>
        <p:blipFill rotWithShape="1">
          <a:blip r:embed="rId3"/>
          <a:srcRect l="58573" r="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77A492-5264-311F-EC49-EDA3AC47828D}"/>
              </a:ext>
            </a:extLst>
          </p:cNvPr>
          <p:cNvSpPr>
            <a:spLocks noGrp="1"/>
          </p:cNvSpPr>
          <p:nvPr>
            <p:ph idx="1"/>
          </p:nvPr>
        </p:nvSpPr>
        <p:spPr>
          <a:xfrm>
            <a:off x="4800600" y="2374947"/>
            <a:ext cx="7271657" cy="4446477"/>
          </a:xfrm>
        </p:spPr>
        <p:txBody>
          <a:bodyPr>
            <a:normAutofit fontScale="92500" lnSpcReduction="10000"/>
          </a:bodyPr>
          <a:lstStyle/>
          <a:p>
            <a:r>
              <a:rPr lang="en-US" dirty="0"/>
              <a:t>pandas is helpful</a:t>
            </a:r>
          </a:p>
          <a:p>
            <a:r>
              <a:rPr lang="en-US" dirty="0" err="1">
                <a:latin typeface="Courier New" panose="02070309020205020404" pitchFamily="49" charset="0"/>
                <a:cs typeface="Courier New" panose="02070309020205020404" pitchFamily="49" charset="0"/>
              </a:rPr>
              <a:t>DataFrame.sample</a:t>
            </a:r>
            <a:r>
              <a:rPr lang="en-US" dirty="0">
                <a:latin typeface="Courier New" panose="02070309020205020404" pitchFamily="49" charset="0"/>
                <a:cs typeface="Courier New" panose="02070309020205020404" pitchFamily="49" charset="0"/>
              </a:rPr>
              <a:t>(n=None, frac=None, replace=False, </a:t>
            </a:r>
            <a:r>
              <a:rPr lang="en-US" dirty="0" err="1">
                <a:latin typeface="Courier New" panose="02070309020205020404" pitchFamily="49" charset="0"/>
                <a:cs typeface="Courier New" panose="02070309020205020404" pitchFamily="49" charset="0"/>
              </a:rPr>
              <a:t>random_state</a:t>
            </a:r>
            <a:r>
              <a:rPr lang="en-US" dirty="0">
                <a:latin typeface="Courier New" panose="02070309020205020404" pitchFamily="49" charset="0"/>
                <a:cs typeface="Courier New" panose="02070309020205020404" pitchFamily="49" charset="0"/>
              </a:rPr>
              <a:t>=None) </a:t>
            </a:r>
            <a:r>
              <a:rPr lang="en-US" dirty="0">
                <a:sym typeface="Wingdings" panose="05000000000000000000" pitchFamily="2" charset="2"/>
              </a:rPr>
              <a:t></a:t>
            </a:r>
            <a:r>
              <a:rPr lang="en-US" dirty="0"/>
              <a:t> random sample of items from a dataframe. </a:t>
            </a:r>
          </a:p>
          <a:p>
            <a:r>
              <a:rPr lang="en-US" b="1" dirty="0"/>
              <a:t>n or frac</a:t>
            </a:r>
            <a:r>
              <a:rPr lang="en-US" dirty="0"/>
              <a:t>: The number, or fraction, of items to be returned in the sample. </a:t>
            </a:r>
          </a:p>
          <a:p>
            <a:r>
              <a:rPr lang="en-US" b="1" dirty="0"/>
              <a:t>replace</a:t>
            </a:r>
            <a:r>
              <a:rPr lang="en-US" dirty="0"/>
              <a:t>: Sampling with (True) or without (False) replacement. </a:t>
            </a:r>
          </a:p>
          <a:p>
            <a:r>
              <a:rPr lang="en-US" b="1" dirty="0" err="1"/>
              <a:t>random_state</a:t>
            </a:r>
            <a:r>
              <a:rPr lang="en-US" dirty="0"/>
              <a:t>: optionally sets the random number generator seed for reproducible sampling. </a:t>
            </a:r>
          </a:p>
          <a:p>
            <a:endParaRPr lang="en-US" dirty="0"/>
          </a:p>
        </p:txBody>
      </p:sp>
    </p:spTree>
    <p:extLst>
      <p:ext uri="{BB962C8B-B14F-4D97-AF65-F5344CB8AC3E}">
        <p14:creationId xmlns:p14="http://schemas.microsoft.com/office/powerpoint/2010/main" val="4212092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4857A-DE2B-E65D-F55A-3539D95EB299}"/>
              </a:ext>
            </a:extLst>
          </p:cNvPr>
          <p:cNvSpPr>
            <a:spLocks noGrp="1"/>
          </p:cNvSpPr>
          <p:nvPr>
            <p:ph type="title"/>
          </p:nvPr>
        </p:nvSpPr>
        <p:spPr>
          <a:xfrm>
            <a:off x="793662" y="386930"/>
            <a:ext cx="10066122" cy="1298448"/>
          </a:xfrm>
        </p:spPr>
        <p:txBody>
          <a:bodyPr anchor="b">
            <a:normAutofit/>
          </a:bodyPr>
          <a:lstStyle/>
          <a:p>
            <a:r>
              <a:rPr lang="en-US" sz="4800"/>
              <a:t>Normal Distribution</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60B6A4-6F88-2C22-21A2-96C584497190}"/>
              </a:ext>
            </a:extLst>
          </p:cNvPr>
          <p:cNvSpPr>
            <a:spLocks noGrp="1"/>
          </p:cNvSpPr>
          <p:nvPr>
            <p:ph idx="1"/>
          </p:nvPr>
        </p:nvSpPr>
        <p:spPr>
          <a:xfrm>
            <a:off x="217713" y="2373086"/>
            <a:ext cx="6901543" cy="4097984"/>
          </a:xfrm>
        </p:spPr>
        <p:txBody>
          <a:bodyPr anchor="ctr">
            <a:normAutofit/>
          </a:bodyPr>
          <a:lstStyle/>
          <a:p>
            <a:r>
              <a:rPr lang="en-US" sz="2400" dirty="0"/>
              <a:t>Used for continuous random variables.</a:t>
            </a:r>
          </a:p>
          <a:p>
            <a:r>
              <a:rPr lang="en-US" sz="2400" dirty="0"/>
              <a:t>Symmetric, bell-shaped distribution</a:t>
            </a:r>
          </a:p>
          <a:p>
            <a:r>
              <a:rPr lang="en-US" sz="2400" dirty="0"/>
              <a:t>Parameters are X=n</a:t>
            </a:r>
            <a:r>
              <a:rPr lang="en-US" sz="2400" i="1" dirty="0"/>
              <a:t>ormal(</a:t>
            </a:r>
            <a:r>
              <a:rPr lang="el-GR" sz="2400" i="1" dirty="0">
                <a:latin typeface="Arial" panose="020B0604020202020204" pitchFamily="34" charset="0"/>
                <a:cs typeface="Arial" panose="020B0604020202020204" pitchFamily="34" charset="0"/>
              </a:rPr>
              <a:t>μ</a:t>
            </a:r>
            <a:r>
              <a:rPr lang="en-US" sz="2400" i="1" dirty="0"/>
              <a:t>, </a:t>
            </a:r>
            <a:r>
              <a:rPr lang="en-US" sz="2400" i="1" dirty="0">
                <a:latin typeface="Arial" panose="020B0604020202020204" pitchFamily="34" charset="0"/>
                <a:cs typeface="Arial" panose="020B0604020202020204" pitchFamily="34" charset="0"/>
              </a:rPr>
              <a:t>σ</a:t>
            </a:r>
            <a:r>
              <a:rPr lang="en-US" sz="2400" i="1" dirty="0"/>
              <a:t>)</a:t>
            </a:r>
          </a:p>
          <a:p>
            <a:r>
              <a:rPr lang="en-US" sz="2400" dirty="0"/>
              <a:t>Standard normal distribution: </a:t>
            </a:r>
            <a:r>
              <a:rPr lang="el-GR" sz="2400" i="1" dirty="0">
                <a:latin typeface="Arial" panose="020B0604020202020204" pitchFamily="34" charset="0"/>
                <a:cs typeface="Arial" panose="020B0604020202020204" pitchFamily="34" charset="0"/>
              </a:rPr>
              <a:t>μ</a:t>
            </a:r>
            <a:r>
              <a:rPr lang="en-US" sz="2400" i="1" dirty="0">
                <a:latin typeface="Arial" panose="020B0604020202020204" pitchFamily="34" charset="0"/>
                <a:cs typeface="Arial" panose="020B0604020202020204" pitchFamily="34" charset="0"/>
              </a:rPr>
              <a:t> = 0</a:t>
            </a:r>
            <a:r>
              <a:rPr lang="en-US" sz="2400" i="1" dirty="0"/>
              <a:t>, </a:t>
            </a:r>
            <a:r>
              <a:rPr lang="en-US" sz="2400" i="1" dirty="0">
                <a:latin typeface="Arial" panose="020B0604020202020204" pitchFamily="34" charset="0"/>
                <a:cs typeface="Arial" panose="020B0604020202020204" pitchFamily="34" charset="0"/>
              </a:rPr>
              <a:t>σ = 1</a:t>
            </a:r>
          </a:p>
          <a:p>
            <a:r>
              <a:rPr lang="en-US" sz="2400" dirty="0"/>
              <a:t>A normally distributed random variable can be standardized by subtracting the mean and dividing by the standard deviation. Z= (X-</a:t>
            </a:r>
            <a:r>
              <a:rPr lang="el-GR" sz="2400" i="1" dirty="0">
                <a:latin typeface="Arial" panose="020B0604020202020204" pitchFamily="34" charset="0"/>
                <a:cs typeface="Arial" panose="020B0604020202020204" pitchFamily="34" charset="0"/>
              </a:rPr>
              <a:t> μ</a:t>
            </a:r>
            <a:r>
              <a:rPr lang="en-US" sz="2400" i="1" dirty="0">
                <a:latin typeface="Arial" panose="020B0604020202020204" pitchFamily="34" charset="0"/>
                <a:cs typeface="Arial" panose="020B0604020202020204" pitchFamily="34" charset="0"/>
              </a:rPr>
              <a:t>)</a:t>
            </a:r>
            <a:r>
              <a:rPr lang="en-US" sz="2400" i="1" dirty="0"/>
              <a:t> / </a:t>
            </a:r>
            <a:r>
              <a:rPr lang="en-US" sz="2400" i="1" dirty="0">
                <a:latin typeface="Arial" panose="020B0604020202020204" pitchFamily="34" charset="0"/>
                <a:cs typeface="Arial" panose="020B0604020202020204" pitchFamily="34" charset="0"/>
              </a:rPr>
              <a:t>σ</a:t>
            </a:r>
            <a:endParaRPr lang="en-US" sz="2400" dirty="0"/>
          </a:p>
          <a:p>
            <a:r>
              <a:rPr lang="en-US" sz="2400" dirty="0"/>
              <a:t>The standardized variable Z of z-scores follows the standard normal distribution, Z=n</a:t>
            </a:r>
            <a:r>
              <a:rPr lang="en-US" sz="2400" i="1" dirty="0"/>
              <a:t>ormal(</a:t>
            </a:r>
            <a:r>
              <a:rPr lang="el-GR" sz="2400" i="1" dirty="0">
                <a:latin typeface="Arial" panose="020B0604020202020204" pitchFamily="34" charset="0"/>
                <a:cs typeface="Arial" panose="020B0604020202020204" pitchFamily="34" charset="0"/>
              </a:rPr>
              <a:t>μ</a:t>
            </a:r>
            <a:r>
              <a:rPr lang="en-US" sz="2400" i="1" dirty="0">
                <a:latin typeface="Arial" panose="020B0604020202020204" pitchFamily="34" charset="0"/>
                <a:cs typeface="Arial" panose="020B0604020202020204" pitchFamily="34" charset="0"/>
              </a:rPr>
              <a:t>=0</a:t>
            </a:r>
            <a:r>
              <a:rPr lang="en-US" sz="2400" i="1" dirty="0"/>
              <a:t>, </a:t>
            </a:r>
            <a:r>
              <a:rPr lang="en-US" sz="2400" i="1" dirty="0">
                <a:latin typeface="Arial" panose="020B0604020202020204" pitchFamily="34" charset="0"/>
                <a:cs typeface="Arial" panose="020B0604020202020204" pitchFamily="34" charset="0"/>
              </a:rPr>
              <a:t>σ=1</a:t>
            </a:r>
            <a:r>
              <a:rPr lang="en-US" sz="2400" i="1" dirty="0"/>
              <a:t>)</a:t>
            </a:r>
            <a:endParaRPr lang="en-US" sz="2400" dirty="0"/>
          </a:p>
        </p:txBody>
      </p:sp>
      <p:pic>
        <p:nvPicPr>
          <p:cNvPr id="7" name="Picture 6" descr="A diagram of a bell curve&#10;&#10;Description automatically generated">
            <a:extLst>
              <a:ext uri="{FF2B5EF4-FFF2-40B4-BE49-F238E27FC236}">
                <a16:creationId xmlns:a16="http://schemas.microsoft.com/office/drawing/2014/main" id="{217E9B0D-4AA7-13FF-CCAE-AC1415B733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09036" y="2810827"/>
            <a:ext cx="446155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863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4857A-DE2B-E65D-F55A-3539D95EB299}"/>
              </a:ext>
            </a:extLst>
          </p:cNvPr>
          <p:cNvSpPr>
            <a:spLocks noGrp="1"/>
          </p:cNvSpPr>
          <p:nvPr>
            <p:ph type="title"/>
          </p:nvPr>
        </p:nvSpPr>
        <p:spPr>
          <a:xfrm>
            <a:off x="589560" y="856180"/>
            <a:ext cx="5279408" cy="1128068"/>
          </a:xfrm>
        </p:spPr>
        <p:txBody>
          <a:bodyPr anchor="ctr">
            <a:normAutofit/>
          </a:bodyPr>
          <a:lstStyle/>
          <a:p>
            <a:r>
              <a:rPr lang="en-US" sz="4000"/>
              <a:t>t Distribution</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60B6A4-6F88-2C22-21A2-96C584497190}"/>
              </a:ext>
            </a:extLst>
          </p:cNvPr>
          <p:cNvSpPr>
            <a:spLocks noGrp="1"/>
          </p:cNvSpPr>
          <p:nvPr>
            <p:ph idx="1"/>
          </p:nvPr>
        </p:nvSpPr>
        <p:spPr>
          <a:xfrm>
            <a:off x="159340" y="2510246"/>
            <a:ext cx="6476027" cy="3799844"/>
          </a:xfrm>
        </p:spPr>
        <p:txBody>
          <a:bodyPr anchor="ctr">
            <a:normAutofit/>
          </a:bodyPr>
          <a:lstStyle/>
          <a:p>
            <a:r>
              <a:rPr lang="en-US" sz="2400" dirty="0"/>
              <a:t>Used for continuous random variables.</a:t>
            </a:r>
          </a:p>
          <a:p>
            <a:r>
              <a:rPr lang="en-US" sz="2400" dirty="0"/>
              <a:t>Similar to normal distribution but has more variability</a:t>
            </a:r>
          </a:p>
          <a:p>
            <a:r>
              <a:rPr lang="en-US" sz="2400" dirty="0"/>
              <a:t>Symmetric, bell-shaped curve, centered at 0, with a standard deviation greater than 1.</a:t>
            </a:r>
          </a:p>
          <a:p>
            <a:r>
              <a:rPr lang="en-US" sz="2400" dirty="0"/>
              <a:t>One parameter </a:t>
            </a:r>
            <a:r>
              <a:rPr lang="en-US" sz="2400" i="1" dirty="0"/>
              <a:t>t(</a:t>
            </a:r>
            <a:r>
              <a:rPr lang="en-US" sz="2400" i="1" dirty="0" err="1"/>
              <a:t>df</a:t>
            </a:r>
            <a:r>
              <a:rPr lang="en-US" sz="2400" i="1" dirty="0"/>
              <a:t>) </a:t>
            </a:r>
            <a:r>
              <a:rPr lang="en-US" sz="2400" i="1" dirty="0" err="1"/>
              <a:t>df</a:t>
            </a:r>
            <a:r>
              <a:rPr lang="en-US" sz="2400" i="1" dirty="0"/>
              <a:t>: degrees of freedom</a:t>
            </a:r>
          </a:p>
          <a:p>
            <a:r>
              <a:rPr lang="en-US" sz="2400" dirty="0"/>
              <a:t>Standard normal distribution: </a:t>
            </a:r>
            <a:r>
              <a:rPr lang="el-GR" sz="2400" i="1" dirty="0">
                <a:latin typeface="Arial" panose="020B0604020202020204" pitchFamily="34" charset="0"/>
                <a:cs typeface="Arial" panose="020B0604020202020204" pitchFamily="34" charset="0"/>
              </a:rPr>
              <a:t>μ</a:t>
            </a:r>
            <a:r>
              <a:rPr lang="en-US" sz="2400" i="1" dirty="0">
                <a:latin typeface="Arial" panose="020B0604020202020204" pitchFamily="34" charset="0"/>
                <a:cs typeface="Arial" panose="020B0604020202020204" pitchFamily="34" charset="0"/>
              </a:rPr>
              <a:t> = 0</a:t>
            </a:r>
            <a:r>
              <a:rPr lang="en-US" sz="2400" i="1" dirty="0"/>
              <a:t>, </a:t>
            </a:r>
            <a:r>
              <a:rPr lang="en-US" sz="2400" i="1" dirty="0">
                <a:latin typeface="Arial" panose="020B0604020202020204" pitchFamily="34" charset="0"/>
                <a:cs typeface="Arial" panose="020B0604020202020204" pitchFamily="34" charset="0"/>
              </a:rPr>
              <a:t>σ = 1 </a:t>
            </a:r>
          </a:p>
          <a:p>
            <a:r>
              <a:rPr lang="en-US" sz="2400" i="1" dirty="0">
                <a:latin typeface="Arial" panose="020B0604020202020204" pitchFamily="34" charset="0"/>
                <a:cs typeface="Arial" panose="020B0604020202020204" pitchFamily="34" charset="0"/>
              </a:rPr>
              <a:t>t </a:t>
            </a:r>
            <a:r>
              <a:rPr lang="en-US" sz="2400" dirty="0"/>
              <a:t>distribution: </a:t>
            </a:r>
            <a:r>
              <a:rPr lang="el-GR" sz="2400" i="1" dirty="0">
                <a:latin typeface="Arial" panose="020B0604020202020204" pitchFamily="34" charset="0"/>
                <a:cs typeface="Arial" panose="020B0604020202020204" pitchFamily="34" charset="0"/>
              </a:rPr>
              <a:t>μ</a:t>
            </a:r>
            <a:r>
              <a:rPr lang="en-US" sz="2400" i="1" dirty="0">
                <a:latin typeface="Arial" panose="020B0604020202020204" pitchFamily="34" charset="0"/>
                <a:cs typeface="Arial" panose="020B0604020202020204" pitchFamily="34" charset="0"/>
              </a:rPr>
              <a:t> = 0</a:t>
            </a:r>
            <a:r>
              <a:rPr lang="en-US" sz="2400" i="1" dirty="0"/>
              <a:t>, </a:t>
            </a:r>
            <a:r>
              <a:rPr lang="en-US" sz="2400" i="1" dirty="0">
                <a:latin typeface="Arial" panose="020B0604020202020204" pitchFamily="34" charset="0"/>
                <a:cs typeface="Arial" panose="020B0604020202020204" pitchFamily="34" charset="0"/>
              </a:rPr>
              <a:t>σ &gt; 1</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th equation with black text&#10;&#10;Description automatically generated with medium confidence">
            <a:extLst>
              <a:ext uri="{FF2B5EF4-FFF2-40B4-BE49-F238E27FC236}">
                <a16:creationId xmlns:a16="http://schemas.microsoft.com/office/drawing/2014/main" id="{9A794430-71C7-C74B-702B-DB420D148B8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83423" y="851848"/>
            <a:ext cx="4397433" cy="1978844"/>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ormal distribution&#10;&#10;Description automatically generated">
            <a:extLst>
              <a:ext uri="{FF2B5EF4-FFF2-40B4-BE49-F238E27FC236}">
                <a16:creationId xmlns:a16="http://schemas.microsoft.com/office/drawing/2014/main" id="{A1A843D9-251C-C715-7545-7A356ADF193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00466" y="3707894"/>
            <a:ext cx="4361483" cy="2518756"/>
          </a:xfrm>
          <a:prstGeom prst="rect">
            <a:avLst/>
          </a:prstGeom>
        </p:spPr>
      </p:pic>
    </p:spTree>
    <p:extLst>
      <p:ext uri="{BB962C8B-B14F-4D97-AF65-F5344CB8AC3E}">
        <p14:creationId xmlns:p14="http://schemas.microsoft.com/office/powerpoint/2010/main" val="709805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AE1C-12DF-E361-9E53-387E0150B8C0}"/>
              </a:ext>
            </a:extLst>
          </p:cNvPr>
          <p:cNvSpPr>
            <a:spLocks noGrp="1"/>
          </p:cNvSpPr>
          <p:nvPr>
            <p:ph type="title"/>
          </p:nvPr>
        </p:nvSpPr>
        <p:spPr>
          <a:xfrm>
            <a:off x="838200" y="180300"/>
            <a:ext cx="10515600" cy="450376"/>
          </a:xfrm>
        </p:spPr>
        <p:txBody>
          <a:bodyPr>
            <a:normAutofit fontScale="90000"/>
          </a:bodyPr>
          <a:lstStyle/>
          <a:p>
            <a:r>
              <a:rPr lang="en-US" dirty="0"/>
              <a:t>Probability distributions in Python</a:t>
            </a:r>
          </a:p>
        </p:txBody>
      </p:sp>
      <p:pic>
        <p:nvPicPr>
          <p:cNvPr id="4" name="Picture 3">
            <a:extLst>
              <a:ext uri="{FF2B5EF4-FFF2-40B4-BE49-F238E27FC236}">
                <a16:creationId xmlns:a16="http://schemas.microsoft.com/office/drawing/2014/main" id="{E3894C2F-0840-5932-EC29-60F915340657}"/>
              </a:ext>
            </a:extLst>
          </p:cNvPr>
          <p:cNvPicPr>
            <a:picLocks noChangeAspect="1"/>
          </p:cNvPicPr>
          <p:nvPr/>
        </p:nvPicPr>
        <p:blipFill>
          <a:blip r:embed="rId3"/>
          <a:stretch>
            <a:fillRect/>
          </a:stretch>
        </p:blipFill>
        <p:spPr>
          <a:xfrm>
            <a:off x="1177049" y="748641"/>
            <a:ext cx="9338553" cy="4496190"/>
          </a:xfrm>
          <a:prstGeom prst="rect">
            <a:avLst/>
          </a:prstGeom>
        </p:spPr>
      </p:pic>
      <p:sp>
        <p:nvSpPr>
          <p:cNvPr id="6" name="TextBox 5">
            <a:extLst>
              <a:ext uri="{FF2B5EF4-FFF2-40B4-BE49-F238E27FC236}">
                <a16:creationId xmlns:a16="http://schemas.microsoft.com/office/drawing/2014/main" id="{EE9E451F-9DFA-27F6-7ECB-6261411F6802}"/>
              </a:ext>
            </a:extLst>
          </p:cNvPr>
          <p:cNvSpPr txBox="1"/>
          <p:nvPr/>
        </p:nvSpPr>
        <p:spPr>
          <a:xfrm>
            <a:off x="277797" y="5643666"/>
            <a:ext cx="11823412" cy="1169551"/>
          </a:xfrm>
          <a:prstGeom prst="rect">
            <a:avLst/>
          </a:prstGeom>
          <a:noFill/>
        </p:spPr>
        <p:txBody>
          <a:bodyPr wrap="square">
            <a:spAutoFit/>
          </a:bodyPr>
          <a:lstStyle/>
          <a:p>
            <a:pPr algn="l" fontAlgn="base"/>
            <a:r>
              <a:rPr lang="en-US" sz="1400" b="0" dirty="0">
                <a:solidFill>
                  <a:srgbClr val="555555"/>
                </a:solidFill>
                <a:effectLst/>
                <a:latin typeface="Helvetica Neue"/>
              </a:rPr>
              <a:t>The probability of an event </a:t>
            </a:r>
            <a:r>
              <a:rPr lang="en-US" sz="1400" b="1" dirty="0">
                <a:solidFill>
                  <a:srgbClr val="555555"/>
                </a:solidFill>
                <a:effectLst/>
                <a:latin typeface="Helvetica Neue"/>
              </a:rPr>
              <a:t>equal to or less than</a:t>
            </a:r>
            <a:r>
              <a:rPr lang="en-US" sz="1400" b="0" dirty="0">
                <a:solidFill>
                  <a:srgbClr val="555555"/>
                </a:solidFill>
                <a:effectLst/>
                <a:latin typeface="Helvetica Neue"/>
              </a:rPr>
              <a:t> a given value is defined by the </a:t>
            </a:r>
            <a:r>
              <a:rPr lang="en-US" sz="1400" b="1" dirty="0">
                <a:solidFill>
                  <a:srgbClr val="555555"/>
                </a:solidFill>
                <a:effectLst/>
                <a:latin typeface="Helvetica Neue"/>
              </a:rPr>
              <a:t>cumulative distribution function</a:t>
            </a:r>
            <a:r>
              <a:rPr lang="en-US" sz="1400" b="0" dirty="0">
                <a:solidFill>
                  <a:srgbClr val="555555"/>
                </a:solidFill>
                <a:effectLst/>
                <a:latin typeface="Helvetica Neue"/>
              </a:rPr>
              <a:t>, or </a:t>
            </a:r>
            <a:r>
              <a:rPr lang="en-US" sz="1400" b="1" dirty="0">
                <a:solidFill>
                  <a:srgbClr val="555555"/>
                </a:solidFill>
                <a:effectLst/>
                <a:latin typeface="Helvetica Neue"/>
              </a:rPr>
              <a:t>CDF</a:t>
            </a:r>
            <a:r>
              <a:rPr lang="en-US" sz="1400" b="0" dirty="0">
                <a:solidFill>
                  <a:srgbClr val="555555"/>
                </a:solidFill>
                <a:effectLst/>
                <a:latin typeface="Helvetica Neue"/>
              </a:rPr>
              <a:t> for short. The </a:t>
            </a:r>
            <a:r>
              <a:rPr lang="en-US" sz="1400" b="1" dirty="0">
                <a:solidFill>
                  <a:srgbClr val="555555"/>
                </a:solidFill>
                <a:effectLst/>
                <a:latin typeface="Helvetica Neue"/>
              </a:rPr>
              <a:t>inverse of the CDF</a:t>
            </a:r>
            <a:r>
              <a:rPr lang="en-US" sz="1400" b="0" dirty="0">
                <a:solidFill>
                  <a:srgbClr val="555555"/>
                </a:solidFill>
                <a:effectLst/>
                <a:latin typeface="Helvetica Neue"/>
              </a:rPr>
              <a:t> is called the percentage-point function and will give the </a:t>
            </a:r>
            <a:r>
              <a:rPr lang="en-US" sz="1400" b="1" dirty="0">
                <a:solidFill>
                  <a:srgbClr val="555555"/>
                </a:solidFill>
                <a:effectLst/>
                <a:latin typeface="Helvetica Neue"/>
              </a:rPr>
              <a:t>discrete outcome that is less than or equal to a probability</a:t>
            </a:r>
            <a:r>
              <a:rPr lang="en-US" sz="1400" b="0" dirty="0">
                <a:solidFill>
                  <a:srgbClr val="555555"/>
                </a:solidFill>
                <a:effectLst/>
                <a:latin typeface="Helvetica Neue"/>
              </a:rPr>
              <a:t>.</a:t>
            </a:r>
          </a:p>
          <a:p>
            <a:pPr algn="l" fontAlgn="base">
              <a:buFont typeface="Arial" panose="020B0604020202020204" pitchFamily="34" charset="0"/>
              <a:buChar char="•"/>
            </a:pPr>
            <a:r>
              <a:rPr lang="en-US" sz="1400" b="1" i="0" dirty="0">
                <a:solidFill>
                  <a:srgbClr val="555555"/>
                </a:solidFill>
                <a:effectLst/>
                <a:latin typeface="Helvetica Neue"/>
              </a:rPr>
              <a:t>PDF</a:t>
            </a:r>
            <a:r>
              <a:rPr lang="en-US" sz="1400" b="0" i="0" dirty="0">
                <a:solidFill>
                  <a:srgbClr val="555555"/>
                </a:solidFill>
                <a:effectLst/>
                <a:latin typeface="Helvetica Neue"/>
              </a:rPr>
              <a:t>: Probability Density Function, returns the probability of a given continuous outcome.</a:t>
            </a:r>
          </a:p>
          <a:p>
            <a:pPr algn="l" fontAlgn="base">
              <a:buFont typeface="Arial" panose="020B0604020202020204" pitchFamily="34" charset="0"/>
              <a:buChar char="•"/>
            </a:pPr>
            <a:r>
              <a:rPr lang="en-US" sz="1400" b="1" i="0" dirty="0">
                <a:solidFill>
                  <a:srgbClr val="555555"/>
                </a:solidFill>
                <a:effectLst/>
                <a:latin typeface="Helvetica Neue"/>
              </a:rPr>
              <a:t>CDF</a:t>
            </a:r>
            <a:r>
              <a:rPr lang="en-US" sz="1400" b="0" i="0" dirty="0">
                <a:solidFill>
                  <a:srgbClr val="555555"/>
                </a:solidFill>
                <a:effectLst/>
                <a:latin typeface="Helvetica Neue"/>
              </a:rPr>
              <a:t>: Cumulative Distribution Function, returns the probability of a value less than or equal to a given outcome.</a:t>
            </a:r>
          </a:p>
          <a:p>
            <a:pPr algn="l" fontAlgn="base">
              <a:buFont typeface="Arial" panose="020B0604020202020204" pitchFamily="34" charset="0"/>
              <a:buChar char="•"/>
            </a:pPr>
            <a:r>
              <a:rPr lang="en-US" sz="1400" b="1" i="0" dirty="0">
                <a:solidFill>
                  <a:srgbClr val="555555"/>
                </a:solidFill>
                <a:effectLst/>
                <a:latin typeface="Helvetica Neue"/>
              </a:rPr>
              <a:t>PPF</a:t>
            </a:r>
            <a:r>
              <a:rPr lang="en-US" sz="1400" b="0" i="0" dirty="0">
                <a:solidFill>
                  <a:srgbClr val="555555"/>
                </a:solidFill>
                <a:effectLst/>
                <a:latin typeface="Helvetica Neue"/>
              </a:rPr>
              <a:t>: Percent-Point Function, returns a discrete value that is less than or equal to the given probability.</a:t>
            </a:r>
          </a:p>
        </p:txBody>
      </p:sp>
    </p:spTree>
    <p:extLst>
      <p:ext uri="{BB962C8B-B14F-4D97-AF65-F5344CB8AC3E}">
        <p14:creationId xmlns:p14="http://schemas.microsoft.com/office/powerpoint/2010/main" val="1114478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A3552-88E2-C924-46C0-A4A784DA8A7E}"/>
              </a:ext>
            </a:extLst>
          </p:cNvPr>
          <p:cNvPicPr>
            <a:picLocks noChangeAspect="1"/>
          </p:cNvPicPr>
          <p:nvPr/>
        </p:nvPicPr>
        <p:blipFill>
          <a:blip r:embed="rId2"/>
          <a:stretch>
            <a:fillRect/>
          </a:stretch>
        </p:blipFill>
        <p:spPr>
          <a:xfrm>
            <a:off x="46001" y="0"/>
            <a:ext cx="5802192" cy="6858000"/>
          </a:xfrm>
          <a:prstGeom prst="rect">
            <a:avLst/>
          </a:prstGeom>
        </p:spPr>
      </p:pic>
      <p:pic>
        <p:nvPicPr>
          <p:cNvPr id="5" name="Picture 4">
            <a:extLst>
              <a:ext uri="{FF2B5EF4-FFF2-40B4-BE49-F238E27FC236}">
                <a16:creationId xmlns:a16="http://schemas.microsoft.com/office/drawing/2014/main" id="{2933DF09-7173-ABA8-B81C-2F198EE877E0}"/>
              </a:ext>
            </a:extLst>
          </p:cNvPr>
          <p:cNvPicPr>
            <a:picLocks noChangeAspect="1"/>
          </p:cNvPicPr>
          <p:nvPr/>
        </p:nvPicPr>
        <p:blipFill>
          <a:blip r:embed="rId3"/>
          <a:stretch>
            <a:fillRect/>
          </a:stretch>
        </p:blipFill>
        <p:spPr>
          <a:xfrm>
            <a:off x="5829499" y="38911"/>
            <a:ext cx="6349531" cy="5418305"/>
          </a:xfrm>
          <a:prstGeom prst="rect">
            <a:avLst/>
          </a:prstGeom>
        </p:spPr>
      </p:pic>
    </p:spTree>
    <p:extLst>
      <p:ext uri="{BB962C8B-B14F-4D97-AF65-F5344CB8AC3E}">
        <p14:creationId xmlns:p14="http://schemas.microsoft.com/office/powerpoint/2010/main" val="3200374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61D1D7-7689-1FA3-C7AD-C02BBB8D71CF}"/>
              </a:ext>
            </a:extLst>
          </p:cNvPr>
          <p:cNvPicPr>
            <a:picLocks noChangeAspect="1"/>
          </p:cNvPicPr>
          <p:nvPr/>
        </p:nvPicPr>
        <p:blipFill>
          <a:blip r:embed="rId2"/>
          <a:stretch>
            <a:fillRect/>
          </a:stretch>
        </p:blipFill>
        <p:spPr>
          <a:xfrm>
            <a:off x="86804" y="-1"/>
            <a:ext cx="6304267" cy="6614809"/>
          </a:xfrm>
          <a:prstGeom prst="rect">
            <a:avLst/>
          </a:prstGeom>
        </p:spPr>
      </p:pic>
      <p:pic>
        <p:nvPicPr>
          <p:cNvPr id="9" name="Picture 8">
            <a:extLst>
              <a:ext uri="{FF2B5EF4-FFF2-40B4-BE49-F238E27FC236}">
                <a16:creationId xmlns:a16="http://schemas.microsoft.com/office/drawing/2014/main" id="{9DE6D2E1-E750-622F-8630-601EFB5F5676}"/>
              </a:ext>
            </a:extLst>
          </p:cNvPr>
          <p:cNvPicPr>
            <a:picLocks noChangeAspect="1"/>
          </p:cNvPicPr>
          <p:nvPr/>
        </p:nvPicPr>
        <p:blipFill>
          <a:blip r:embed="rId3"/>
          <a:stretch>
            <a:fillRect/>
          </a:stretch>
        </p:blipFill>
        <p:spPr>
          <a:xfrm>
            <a:off x="6443252" y="29183"/>
            <a:ext cx="5748748" cy="6011693"/>
          </a:xfrm>
          <a:prstGeom prst="rect">
            <a:avLst/>
          </a:prstGeom>
        </p:spPr>
      </p:pic>
    </p:spTree>
    <p:extLst>
      <p:ext uri="{BB962C8B-B14F-4D97-AF65-F5344CB8AC3E}">
        <p14:creationId xmlns:p14="http://schemas.microsoft.com/office/powerpoint/2010/main" val="1857501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4C38C-BDD3-9C55-905F-BC879DCE437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Inferential Statistics</a:t>
            </a:r>
          </a:p>
        </p:txBody>
      </p:sp>
      <p:pic>
        <p:nvPicPr>
          <p:cNvPr id="4" name="Picture 3" descr="A diagram of a sampling process&#10;&#10;Description automatically generated">
            <a:extLst>
              <a:ext uri="{FF2B5EF4-FFF2-40B4-BE49-F238E27FC236}">
                <a16:creationId xmlns:a16="http://schemas.microsoft.com/office/drawing/2014/main" id="{C7A8E228-0B38-A079-873A-921D9F2836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227" y="1966293"/>
            <a:ext cx="10925544" cy="4452160"/>
          </a:xfrm>
          <a:prstGeom prst="rect">
            <a:avLst/>
          </a:prstGeom>
        </p:spPr>
      </p:pic>
    </p:spTree>
    <p:extLst>
      <p:ext uri="{BB962C8B-B14F-4D97-AF65-F5344CB8AC3E}">
        <p14:creationId xmlns:p14="http://schemas.microsoft.com/office/powerpoint/2010/main" val="683963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4740B-70F5-A8D2-080A-39454F16953E}"/>
              </a:ext>
            </a:extLst>
          </p:cNvPr>
          <p:cNvSpPr>
            <a:spLocks noGrp="1"/>
          </p:cNvSpPr>
          <p:nvPr>
            <p:ph type="title"/>
          </p:nvPr>
        </p:nvSpPr>
        <p:spPr>
          <a:xfrm>
            <a:off x="795528" y="386930"/>
            <a:ext cx="10141799" cy="1300554"/>
          </a:xfrm>
        </p:spPr>
        <p:txBody>
          <a:bodyPr anchor="b">
            <a:normAutofit/>
          </a:bodyPr>
          <a:lstStyle/>
          <a:p>
            <a:r>
              <a:rPr lang="en-US" sz="4800"/>
              <a:t>Inferential statistics</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person looking at a graph&#10;&#10;Description automatically generated">
            <a:extLst>
              <a:ext uri="{FF2B5EF4-FFF2-40B4-BE49-F238E27FC236}">
                <a16:creationId xmlns:a16="http://schemas.microsoft.com/office/drawing/2014/main" id="{451DA47F-5BD5-B751-706A-B95C233A32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781" y="2963170"/>
            <a:ext cx="4150106" cy="2479688"/>
          </a:xfrm>
          <a:prstGeom prst="rect">
            <a:avLst/>
          </a:prstGeom>
        </p:spPr>
      </p:pic>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291943-41E8-C95A-B7F6-9FE02B230888}"/>
              </a:ext>
            </a:extLst>
          </p:cNvPr>
          <p:cNvSpPr>
            <a:spLocks noGrp="1"/>
          </p:cNvSpPr>
          <p:nvPr>
            <p:ph idx="1"/>
          </p:nvPr>
        </p:nvSpPr>
        <p:spPr>
          <a:xfrm>
            <a:off x="4375669" y="2416629"/>
            <a:ext cx="7703550" cy="4441371"/>
          </a:xfrm>
        </p:spPr>
        <p:txBody>
          <a:bodyPr anchor="ctr">
            <a:normAutofit/>
          </a:bodyPr>
          <a:lstStyle/>
          <a:p>
            <a:r>
              <a:rPr lang="en-US" sz="1800" b="1" dirty="0"/>
              <a:t>Inferential statistics </a:t>
            </a:r>
            <a:r>
              <a:rPr lang="en-US" sz="1800" dirty="0"/>
              <a:t>refers to drawing conclusions about a larger set of data (population) based on a smaller set of data (sample).</a:t>
            </a:r>
          </a:p>
          <a:p>
            <a:r>
              <a:rPr lang="en-US" sz="1800" dirty="0"/>
              <a:t>We rely on sample data to make inferences about various characteristics of the population.</a:t>
            </a:r>
          </a:p>
          <a:p>
            <a:pPr lvl="1"/>
            <a:r>
              <a:rPr lang="en-US" sz="1800" dirty="0"/>
              <a:t>Test claims about population(females are paid 20% less)</a:t>
            </a:r>
          </a:p>
          <a:p>
            <a:pPr lvl="1"/>
            <a:r>
              <a:rPr lang="en-US" sz="1800" dirty="0"/>
              <a:t>Estimate quantities about of the population(mean or proportion)</a:t>
            </a:r>
          </a:p>
          <a:p>
            <a:r>
              <a:rPr lang="en-US" sz="1800" dirty="0"/>
              <a:t>Examples?</a:t>
            </a:r>
          </a:p>
          <a:p>
            <a:r>
              <a:rPr lang="en-US" sz="1800" dirty="0"/>
              <a:t>The sample proportion of voters who plan to vote by mail is a statistic and estimates the parameter, or the population proportion, of all voters who plan to vote by mail.</a:t>
            </a:r>
          </a:p>
          <a:p>
            <a:r>
              <a:rPr lang="en-US" sz="1800" b="1" u="sng" dirty="0"/>
              <a:t>BUT SAMPLES ARE DIFFERENT SO THE CALCULATED VAUES VARY!!!</a:t>
            </a:r>
          </a:p>
          <a:p>
            <a:r>
              <a:rPr lang="en-US" sz="1800" dirty="0"/>
              <a:t>Use many samples?</a:t>
            </a:r>
          </a:p>
          <a:p>
            <a:r>
              <a:rPr lang="en-US" sz="1800" dirty="0"/>
              <a:t>The overall behavior of a statistic from repeated sampling is described by a sampling distribution.</a:t>
            </a:r>
          </a:p>
        </p:txBody>
      </p:sp>
    </p:spTree>
    <p:extLst>
      <p:ext uri="{BB962C8B-B14F-4D97-AF65-F5344CB8AC3E}">
        <p14:creationId xmlns:p14="http://schemas.microsoft.com/office/powerpoint/2010/main" val="2673512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57D62-BF28-EC0C-7019-211E0FFA3F09}"/>
              </a:ext>
            </a:extLst>
          </p:cNvPr>
          <p:cNvSpPr>
            <a:spLocks noGrp="1"/>
          </p:cNvSpPr>
          <p:nvPr>
            <p:ph type="title"/>
          </p:nvPr>
        </p:nvSpPr>
        <p:spPr>
          <a:xfrm>
            <a:off x="589560" y="856180"/>
            <a:ext cx="4560584" cy="1128068"/>
          </a:xfrm>
        </p:spPr>
        <p:txBody>
          <a:bodyPr anchor="ctr">
            <a:normAutofit/>
          </a:bodyPr>
          <a:lstStyle/>
          <a:p>
            <a:r>
              <a:rPr lang="en-US" sz="3700"/>
              <a:t>Central Limit Theorem</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2B1E64-0D96-E0A4-5BF3-D51D2B2CDA1C}"/>
              </a:ext>
            </a:extLst>
          </p:cNvPr>
          <p:cNvSpPr>
            <a:spLocks noGrp="1"/>
          </p:cNvSpPr>
          <p:nvPr>
            <p:ph idx="1"/>
          </p:nvPr>
        </p:nvSpPr>
        <p:spPr>
          <a:xfrm>
            <a:off x="159341" y="2330505"/>
            <a:ext cx="5381488" cy="4293234"/>
          </a:xfrm>
        </p:spPr>
        <p:txBody>
          <a:bodyPr anchor="ctr">
            <a:normAutofit/>
          </a:bodyPr>
          <a:lstStyle/>
          <a:p>
            <a:r>
              <a:rPr lang="en-US" sz="2000" dirty="0"/>
              <a:t>The sampling distributions of many statistics </a:t>
            </a:r>
            <a:r>
              <a:rPr lang="en-US" sz="2000" dirty="0">
                <a:sym typeface="Wingdings" panose="05000000000000000000" pitchFamily="2" charset="2"/>
              </a:rPr>
              <a:t></a:t>
            </a:r>
            <a:r>
              <a:rPr lang="en-US" sz="2000" dirty="0"/>
              <a:t> similarly symmetric and bell-shaped. </a:t>
            </a:r>
          </a:p>
          <a:p>
            <a:r>
              <a:rPr lang="en-US" sz="2000" b="1" dirty="0"/>
              <a:t>Central Limit Theorem:</a:t>
            </a:r>
            <a:r>
              <a:rPr lang="en-US" sz="2000" dirty="0"/>
              <a:t> Conditions for which a statistic's sampling distribution will approximately follow a normal distribution.</a:t>
            </a:r>
            <a:endParaRPr lang="en-US" sz="2000" dirty="0">
              <a:sym typeface="Wingdings" panose="05000000000000000000" pitchFamily="2" charset="2"/>
            </a:endParaRPr>
          </a:p>
          <a:p>
            <a:pPr lvl="1"/>
            <a:r>
              <a:rPr lang="en-US" sz="2000" dirty="0"/>
              <a:t>if random samples of size n are drawn from a large population and </a:t>
            </a:r>
          </a:p>
          <a:p>
            <a:pPr lvl="1"/>
            <a:r>
              <a:rPr lang="en-US" sz="2000" dirty="0"/>
              <a:t>n is large enough, </a:t>
            </a:r>
          </a:p>
          <a:p>
            <a:pPr marL="457200" lvl="1" indent="0">
              <a:buNone/>
            </a:pPr>
            <a:r>
              <a:rPr lang="en-US" sz="2000" dirty="0">
                <a:sym typeface="Wingdings" panose="05000000000000000000" pitchFamily="2" charset="2"/>
              </a:rPr>
              <a:t></a:t>
            </a:r>
            <a:r>
              <a:rPr lang="en-US" sz="2000" dirty="0"/>
              <a:t>sampling distribution of the sample mean will follow approximately a normal distribution. </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92BA3391-0DF4-86E6-9802-E953089556DE}"/>
              </a:ext>
            </a:extLst>
          </p:cNvPr>
          <p:cNvPicPr>
            <a:picLocks noChangeAspect="1"/>
          </p:cNvPicPr>
          <p:nvPr/>
        </p:nvPicPr>
        <p:blipFill rotWithShape="1">
          <a:blip r:embed="rId3"/>
          <a:srcRect b="8151"/>
          <a:stretch/>
        </p:blipFill>
        <p:spPr>
          <a:xfrm>
            <a:off x="5977788" y="799352"/>
            <a:ext cx="5425410" cy="5259296"/>
          </a:xfrm>
          <a:prstGeom prst="rect">
            <a:avLst/>
          </a:prstGeom>
        </p:spPr>
      </p:pic>
    </p:spTree>
    <p:extLst>
      <p:ext uri="{BB962C8B-B14F-4D97-AF65-F5344CB8AC3E}">
        <p14:creationId xmlns:p14="http://schemas.microsoft.com/office/powerpoint/2010/main" val="3686210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FF5EE-7A57-7309-0B7F-3A72D8288993}"/>
              </a:ext>
            </a:extLst>
          </p:cNvPr>
          <p:cNvSpPr>
            <a:spLocks noGrp="1"/>
          </p:cNvSpPr>
          <p:nvPr>
            <p:ph type="title"/>
          </p:nvPr>
        </p:nvSpPr>
        <p:spPr>
          <a:xfrm>
            <a:off x="795528" y="386930"/>
            <a:ext cx="10141799" cy="1300554"/>
          </a:xfrm>
        </p:spPr>
        <p:txBody>
          <a:bodyPr anchor="b">
            <a:normAutofit/>
          </a:bodyPr>
          <a:lstStyle/>
          <a:p>
            <a:r>
              <a:rPr lang="en-US" sz="4800"/>
              <a:t>Hypothesis testing</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s">
            <a:extLst>
              <a:ext uri="{FF2B5EF4-FFF2-40B4-BE49-F238E27FC236}">
                <a16:creationId xmlns:a16="http://schemas.microsoft.com/office/drawing/2014/main" id="{298B051D-55FE-11ED-9372-44003159B8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984" y="2409907"/>
            <a:ext cx="3714244" cy="3714244"/>
          </a:xfrm>
          <a:prstGeom prst="rect">
            <a:avLst/>
          </a:prstGeom>
        </p:spPr>
      </p:pic>
      <p:sp>
        <p:nvSpPr>
          <p:cNvPr id="3" name="Content Placeholder 2">
            <a:extLst>
              <a:ext uri="{FF2B5EF4-FFF2-40B4-BE49-F238E27FC236}">
                <a16:creationId xmlns:a16="http://schemas.microsoft.com/office/drawing/2014/main" id="{3841E776-00B8-9CF5-0538-EF798776B925}"/>
              </a:ext>
            </a:extLst>
          </p:cNvPr>
          <p:cNvSpPr>
            <a:spLocks noGrp="1"/>
          </p:cNvSpPr>
          <p:nvPr>
            <p:ph idx="1"/>
          </p:nvPr>
        </p:nvSpPr>
        <p:spPr>
          <a:xfrm>
            <a:off x="3777343" y="2286000"/>
            <a:ext cx="7380513" cy="4185070"/>
          </a:xfrm>
        </p:spPr>
        <p:txBody>
          <a:bodyPr anchor="ctr">
            <a:normAutofit lnSpcReduction="10000"/>
          </a:bodyPr>
          <a:lstStyle/>
          <a:p>
            <a:r>
              <a:rPr lang="en-US" sz="2000" b="1" dirty="0"/>
              <a:t>Hypothesis test:</a:t>
            </a:r>
            <a:r>
              <a:rPr lang="en-US" sz="2000" dirty="0"/>
              <a:t> Evaluate a claim about population parameter by using sample</a:t>
            </a:r>
          </a:p>
          <a:p>
            <a:r>
              <a:rPr lang="en-US" sz="2000" dirty="0"/>
              <a:t>Conclude </a:t>
            </a:r>
          </a:p>
          <a:p>
            <a:pPr lvl="1"/>
            <a:r>
              <a:rPr lang="en-US" sz="2000" dirty="0"/>
              <a:t>if the claim is plausible or </a:t>
            </a:r>
          </a:p>
          <a:p>
            <a:pPr lvl="1"/>
            <a:r>
              <a:rPr lang="en-US" sz="2000" dirty="0"/>
              <a:t>support alternative explanation</a:t>
            </a:r>
          </a:p>
          <a:p>
            <a:pPr lvl="1"/>
            <a:r>
              <a:rPr lang="en-US" sz="2000" dirty="0"/>
              <a:t>by using the observed data</a:t>
            </a:r>
          </a:p>
          <a:p>
            <a:r>
              <a:rPr lang="en-US" sz="2000" b="1" dirty="0"/>
              <a:t>Null hypothesis</a:t>
            </a:r>
            <a:r>
              <a:rPr lang="en-US" sz="2000" dirty="0"/>
              <a:t>(by chance or no effect explanation): H</a:t>
            </a:r>
            <a:r>
              <a:rPr lang="en-US" sz="2000" baseline="-25000" dirty="0"/>
              <a:t>0</a:t>
            </a:r>
          </a:p>
          <a:p>
            <a:r>
              <a:rPr lang="en-US" sz="2000" b="1" dirty="0"/>
              <a:t>Alternative hypothesis</a:t>
            </a:r>
            <a:r>
              <a:rPr lang="en-US" sz="2000" dirty="0"/>
              <a:t>(explanation of an effect): H</a:t>
            </a:r>
            <a:r>
              <a:rPr lang="en-US" sz="2000" baseline="-25000" dirty="0"/>
              <a:t>a</a:t>
            </a:r>
          </a:p>
          <a:p>
            <a:r>
              <a:rPr lang="en-US" sz="2000" dirty="0"/>
              <a:t>Calculate a statistic from the sample data</a:t>
            </a:r>
          </a:p>
          <a:p>
            <a:r>
              <a:rPr lang="en-US" sz="2000" dirty="0"/>
              <a:t>Determine the </a:t>
            </a:r>
            <a:r>
              <a:rPr lang="en-US" sz="2000" b="1" dirty="0"/>
              <a:t>p-value or likelihood</a:t>
            </a:r>
            <a:r>
              <a:rPr lang="en-US" sz="2000" dirty="0"/>
              <a:t> by using </a:t>
            </a:r>
            <a:r>
              <a:rPr lang="en-US" sz="2000" b="1" dirty="0"/>
              <a:t>significance level </a:t>
            </a:r>
            <a:r>
              <a:rPr lang="el-GR" sz="2000" b="1" dirty="0">
                <a:latin typeface="Arial" panose="020B0604020202020204" pitchFamily="34" charset="0"/>
                <a:cs typeface="Arial" panose="020B0604020202020204" pitchFamily="34" charset="0"/>
              </a:rPr>
              <a:t>α</a:t>
            </a:r>
            <a:r>
              <a:rPr lang="en-US" sz="2000" dirty="0">
                <a:latin typeface="Arial" panose="020B0604020202020204" pitchFamily="34" charset="0"/>
                <a:cs typeface="Arial" panose="020B0604020202020204" pitchFamily="34" charset="0"/>
              </a:rPr>
              <a:t> </a:t>
            </a:r>
            <a:r>
              <a:rPr lang="en-US" sz="2000" dirty="0"/>
              <a:t>(how small p value must be)</a:t>
            </a:r>
          </a:p>
          <a:p>
            <a:r>
              <a:rPr lang="en-US" sz="2000" dirty="0"/>
              <a:t>Draw a conclusion: Reject H</a:t>
            </a:r>
            <a:r>
              <a:rPr lang="en-US" sz="2000" baseline="-25000" dirty="0"/>
              <a:t>0</a:t>
            </a:r>
            <a:r>
              <a:rPr lang="en-US" sz="2000" dirty="0"/>
              <a:t> (p &lt;= </a:t>
            </a:r>
            <a:r>
              <a:rPr lang="el-GR" sz="2000" dirty="0">
                <a:latin typeface="Arial" panose="020B0604020202020204" pitchFamily="34" charset="0"/>
                <a:cs typeface="Arial" panose="020B0604020202020204" pitchFamily="34" charset="0"/>
              </a:rPr>
              <a:t>α</a:t>
            </a:r>
            <a:r>
              <a:rPr lang="en-US" sz="2000" dirty="0">
                <a:latin typeface="Arial" panose="020B0604020202020204" pitchFamily="34" charset="0"/>
                <a:cs typeface="Arial" panose="020B0604020202020204" pitchFamily="34" charset="0"/>
              </a:rPr>
              <a:t>) </a:t>
            </a:r>
            <a:r>
              <a:rPr lang="en-US" sz="2000" dirty="0"/>
              <a:t>or fail to reject H</a:t>
            </a:r>
            <a:r>
              <a:rPr lang="en-US" sz="2000" baseline="-25000" dirty="0"/>
              <a:t>0</a:t>
            </a:r>
            <a:r>
              <a:rPr lang="en-US" sz="2000" dirty="0"/>
              <a:t> (p &gt; </a:t>
            </a:r>
            <a:r>
              <a:rPr lang="el-GR" sz="2000" dirty="0">
                <a:latin typeface="Arial" panose="020B0604020202020204" pitchFamily="34" charset="0"/>
                <a:cs typeface="Arial" panose="020B0604020202020204" pitchFamily="34" charset="0"/>
              </a:rPr>
              <a:t>α</a:t>
            </a:r>
            <a:r>
              <a:rPr lang="en-US" sz="2000" dirty="0">
                <a:latin typeface="Arial" panose="020B0604020202020204" pitchFamily="34" charset="0"/>
                <a:cs typeface="Arial" panose="020B0604020202020204" pitchFamily="34" charset="0"/>
              </a:rPr>
              <a:t>)</a:t>
            </a:r>
            <a:endParaRPr lang="en-US" sz="2000" dirty="0"/>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303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AC66-CD0C-9314-195F-A2CD0BB987F5}"/>
              </a:ext>
            </a:extLst>
          </p:cNvPr>
          <p:cNvSpPr>
            <a:spLocks noGrp="1"/>
          </p:cNvSpPr>
          <p:nvPr>
            <p:ph type="title"/>
          </p:nvPr>
        </p:nvSpPr>
        <p:spPr>
          <a:xfrm>
            <a:off x="589560" y="856180"/>
            <a:ext cx="5279408" cy="1128068"/>
          </a:xfrm>
        </p:spPr>
        <p:txBody>
          <a:bodyPr anchor="ctr">
            <a:normAutofit/>
          </a:bodyPr>
          <a:lstStyle/>
          <a:p>
            <a:r>
              <a:rPr lang="en-US" sz="4000"/>
              <a:t>Type I and Type II errors</a:t>
            </a:r>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2E799A-6894-29C9-6351-30B9FDA80ADD}"/>
              </a:ext>
            </a:extLst>
          </p:cNvPr>
          <p:cNvSpPr>
            <a:spLocks noGrp="1"/>
          </p:cNvSpPr>
          <p:nvPr>
            <p:ph idx="1"/>
          </p:nvPr>
        </p:nvSpPr>
        <p:spPr>
          <a:xfrm>
            <a:off x="239486" y="2330505"/>
            <a:ext cx="6226627" cy="4380320"/>
          </a:xfrm>
        </p:spPr>
        <p:txBody>
          <a:bodyPr anchor="ctr">
            <a:normAutofit/>
          </a:bodyPr>
          <a:lstStyle/>
          <a:p>
            <a:r>
              <a:rPr lang="en-US" sz="2400" dirty="0"/>
              <a:t>Possibilities</a:t>
            </a:r>
          </a:p>
          <a:p>
            <a:pPr lvl="1"/>
            <a:r>
              <a:rPr lang="en-US" dirty="0"/>
              <a:t>Null hypothesis is true</a:t>
            </a:r>
          </a:p>
          <a:p>
            <a:pPr lvl="1"/>
            <a:r>
              <a:rPr lang="en-US" dirty="0"/>
              <a:t>Alternative hypothesis is true</a:t>
            </a:r>
          </a:p>
          <a:p>
            <a:pPr lvl="1"/>
            <a:r>
              <a:rPr lang="en-US" dirty="0"/>
              <a:t>Hypothesis test result is correct</a:t>
            </a:r>
          </a:p>
          <a:p>
            <a:pPr lvl="1"/>
            <a:r>
              <a:rPr lang="en-US" dirty="0"/>
              <a:t>Hypothesis test result is incorrect</a:t>
            </a:r>
          </a:p>
          <a:p>
            <a:r>
              <a:rPr lang="en-US" sz="2400" b="1" dirty="0"/>
              <a:t>Type I error:</a:t>
            </a:r>
            <a:r>
              <a:rPr lang="en-US" sz="2400" dirty="0"/>
              <a:t> Reject null hypothesis although it is true</a:t>
            </a:r>
          </a:p>
          <a:p>
            <a:r>
              <a:rPr lang="en-US" sz="2400" b="1" dirty="0"/>
              <a:t>Type II error:</a:t>
            </a:r>
            <a:r>
              <a:rPr lang="en-US" sz="2400" dirty="0"/>
              <a:t> Fail to reject null hypothesis although alternative hypothesis is true</a:t>
            </a:r>
            <a:endParaRPr lang="en-US" dirty="0"/>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llage of a doctor and a patient&#10;&#10;Description automatically generated">
            <a:extLst>
              <a:ext uri="{FF2B5EF4-FFF2-40B4-BE49-F238E27FC236}">
                <a16:creationId xmlns:a16="http://schemas.microsoft.com/office/drawing/2014/main" id="{E1A70EB9-2752-2751-4408-E415BD38D7D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106" b="2"/>
          <a:stretch/>
        </p:blipFill>
        <p:spPr>
          <a:xfrm>
            <a:off x="7083423" y="581892"/>
            <a:ext cx="4397433" cy="2518756"/>
          </a:xfrm>
          <a:prstGeom prst="rect">
            <a:avLst/>
          </a:prstGeom>
        </p:spPr>
      </p:pic>
      <p:sp>
        <p:nvSpPr>
          <p:cNvPr id="34" name="Rectangle 3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toon of a wolf and a cartoon of a wolf&#10;&#10;Description automatically generated">
            <a:extLst>
              <a:ext uri="{FF2B5EF4-FFF2-40B4-BE49-F238E27FC236}">
                <a16:creationId xmlns:a16="http://schemas.microsoft.com/office/drawing/2014/main" id="{5289AA08-31E9-395B-6540-B07082568A90}"/>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832" b="-4"/>
          <a:stretch/>
        </p:blipFill>
        <p:spPr>
          <a:xfrm>
            <a:off x="7083423" y="3707894"/>
            <a:ext cx="4395569" cy="2518756"/>
          </a:xfrm>
          <a:prstGeom prst="rect">
            <a:avLst/>
          </a:prstGeom>
        </p:spPr>
      </p:pic>
    </p:spTree>
    <p:extLst>
      <p:ext uri="{BB962C8B-B14F-4D97-AF65-F5344CB8AC3E}">
        <p14:creationId xmlns:p14="http://schemas.microsoft.com/office/powerpoint/2010/main" val="169699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E8D0B-43C6-6F1D-6CB5-637079C77171}"/>
              </a:ext>
            </a:extLst>
          </p:cNvPr>
          <p:cNvSpPr>
            <a:spLocks noGrp="1"/>
          </p:cNvSpPr>
          <p:nvPr>
            <p:ph type="title"/>
          </p:nvPr>
        </p:nvSpPr>
        <p:spPr>
          <a:xfrm>
            <a:off x="808638" y="386930"/>
            <a:ext cx="9236700" cy="1188950"/>
          </a:xfrm>
        </p:spPr>
        <p:txBody>
          <a:bodyPr anchor="b">
            <a:normAutofit/>
          </a:bodyPr>
          <a:lstStyle/>
          <a:p>
            <a:r>
              <a:rPr lang="en-US" sz="5400"/>
              <a:t>Python sampling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D477E5-640B-722F-9466-F4DA1AEB3BAB}"/>
              </a:ext>
            </a:extLst>
          </p:cNvPr>
          <p:cNvSpPr>
            <a:spLocks noGrp="1"/>
          </p:cNvSpPr>
          <p:nvPr>
            <p:ph idx="1"/>
          </p:nvPr>
        </p:nvSpPr>
        <p:spPr>
          <a:xfrm>
            <a:off x="141514" y="2394857"/>
            <a:ext cx="10795814" cy="3640183"/>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 Import pandas package</a:t>
            </a:r>
          </a:p>
          <a:p>
            <a:pPr marL="0" indent="0">
              <a:buNone/>
            </a:pPr>
            <a:r>
              <a:rPr lang="en-US" sz="2000" dirty="0">
                <a:latin typeface="Courier New" panose="02070309020205020404" pitchFamily="49" charset="0"/>
                <a:cs typeface="Courier New" panose="02070309020205020404" pitchFamily="49" charset="0"/>
              </a:rPr>
              <a:t>import pandas as pd</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Load the dataset</a:t>
            </a:r>
          </a:p>
          <a:p>
            <a:pPr marL="0" indent="0">
              <a:buNone/>
            </a:pPr>
            <a:r>
              <a:rPr lang="en-US" sz="2000" dirty="0">
                <a:latin typeface="Courier New" panose="02070309020205020404" pitchFamily="49" charset="0"/>
                <a:cs typeface="Courier New" panose="02070309020205020404" pitchFamily="49" charset="0"/>
              </a:rPr>
              <a:t>paintings = pd.read_csv('bob_ross.csv’)</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Select a sample of 20 paintings, without replacement, from</a:t>
            </a:r>
          </a:p>
          <a:p>
            <a:pPr marL="0" indent="0">
              <a:buNone/>
            </a:pPr>
            <a:r>
              <a:rPr lang="en-US" sz="2000" dirty="0">
                <a:latin typeface="Courier New" panose="02070309020205020404" pitchFamily="49" charset="0"/>
                <a:cs typeface="Courier New" panose="02070309020205020404" pitchFamily="49" charset="0"/>
              </a:rPr>
              <a:t># the paintings dataframe</a:t>
            </a:r>
          </a:p>
          <a:p>
            <a:pPr marL="0" indent="0">
              <a:buNone/>
            </a:pPr>
            <a:r>
              <a:rPr lang="en-US" sz="2000" dirty="0">
                <a:latin typeface="Courier New" panose="02070309020205020404" pitchFamily="49" charset="0"/>
                <a:cs typeface="Courier New" panose="02070309020205020404" pitchFamily="49" charset="0"/>
              </a:rPr>
              <a:t>sample20Paintings = </a:t>
            </a:r>
            <a:r>
              <a:rPr lang="en-US" sz="2000" dirty="0" err="1">
                <a:latin typeface="Courier New" panose="02070309020205020404" pitchFamily="49" charset="0"/>
                <a:cs typeface="Courier New" panose="02070309020205020404" pitchFamily="49" charset="0"/>
              </a:rPr>
              <a:t>paintings.sample</a:t>
            </a:r>
            <a:r>
              <a:rPr lang="en-US" sz="2000" dirty="0">
                <a:latin typeface="Courier New" panose="02070309020205020404" pitchFamily="49" charset="0"/>
                <a:cs typeface="Courier New" panose="02070309020205020404" pitchFamily="49" charset="0"/>
              </a:rPr>
              <a:t>(n=20, replace=False)</a:t>
            </a:r>
          </a:p>
        </p:txBody>
      </p:sp>
    </p:spTree>
    <p:extLst>
      <p:ext uri="{BB962C8B-B14F-4D97-AF65-F5344CB8AC3E}">
        <p14:creationId xmlns:p14="http://schemas.microsoft.com/office/powerpoint/2010/main" val="4201254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4B16A-A15E-8D7B-E529-4927C0993FB5}"/>
              </a:ext>
            </a:extLst>
          </p:cNvPr>
          <p:cNvSpPr>
            <a:spLocks noGrp="1"/>
          </p:cNvSpPr>
          <p:nvPr>
            <p:ph type="title"/>
          </p:nvPr>
        </p:nvSpPr>
        <p:spPr>
          <a:xfrm>
            <a:off x="1057025" y="922644"/>
            <a:ext cx="5040285" cy="1169585"/>
          </a:xfrm>
        </p:spPr>
        <p:txBody>
          <a:bodyPr anchor="b">
            <a:normAutofit/>
          </a:bodyPr>
          <a:lstStyle/>
          <a:p>
            <a:r>
              <a:rPr lang="en-US" sz="3700"/>
              <a:t>Estimation and confidence interval</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6B062F-A41A-3083-FB25-1AEBCF1FEB09}"/>
              </a:ext>
            </a:extLst>
          </p:cNvPr>
          <p:cNvSpPr>
            <a:spLocks noGrp="1"/>
          </p:cNvSpPr>
          <p:nvPr>
            <p:ph idx="1"/>
          </p:nvPr>
        </p:nvSpPr>
        <p:spPr>
          <a:xfrm>
            <a:off x="1055715" y="2508105"/>
            <a:ext cx="5040285" cy="3632493"/>
          </a:xfrm>
        </p:spPr>
        <p:txBody>
          <a:bodyPr anchor="ctr">
            <a:normAutofit/>
          </a:bodyPr>
          <a:lstStyle/>
          <a:p>
            <a:r>
              <a:rPr lang="en-US" sz="2000"/>
              <a:t>Estimates may not be 100% accurate</a:t>
            </a:r>
          </a:p>
          <a:p>
            <a:r>
              <a:rPr lang="en-US" sz="2000"/>
              <a:t>Provide an interval</a:t>
            </a:r>
          </a:p>
          <a:p>
            <a:r>
              <a:rPr lang="en-US" sz="2000" b="1"/>
              <a:t>Confidence interval</a:t>
            </a:r>
            <a:r>
              <a:rPr lang="en-US" sz="2000"/>
              <a:t>: Interval of possible values of the parameter</a:t>
            </a:r>
          </a:p>
          <a:p>
            <a:r>
              <a:rPr lang="en-US" sz="2000" b="1"/>
              <a:t>Estimated value:</a:t>
            </a:r>
            <a:r>
              <a:rPr lang="en-US" sz="2000"/>
              <a:t> Best and initial guess of the parameter from sample</a:t>
            </a:r>
          </a:p>
          <a:p>
            <a:r>
              <a:rPr lang="en-US" sz="2000" b="1"/>
              <a:t>Margin of error: </a:t>
            </a:r>
            <a:r>
              <a:rPr lang="en-US" sz="2000"/>
              <a:t>Precision (sampling variability and confidence level or interval reliability are considered)</a:t>
            </a:r>
            <a:endParaRPr lang="en-US" sz="2000" b="1"/>
          </a:p>
          <a:p>
            <a:r>
              <a:rPr lang="en-US" sz="2000" b="1" i="1"/>
              <a:t>Estimated value ± margin of error</a:t>
            </a:r>
          </a:p>
        </p:txBody>
      </p:sp>
      <p:pic>
        <p:nvPicPr>
          <p:cNvPr id="5" name="Picture 4" descr="A mathematical equation with black text&#10;&#10;Description automatically generated with medium confidence">
            <a:extLst>
              <a:ext uri="{FF2B5EF4-FFF2-40B4-BE49-F238E27FC236}">
                <a16:creationId xmlns:a16="http://schemas.microsoft.com/office/drawing/2014/main" id="{7B2D343A-7D7F-8581-3624-A59F01A4E2D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32171" y="258089"/>
            <a:ext cx="4580301" cy="3013217"/>
          </a:xfrm>
          <a:prstGeom prst="rect">
            <a:avLst/>
          </a:prstGeom>
        </p:spPr>
      </p:pic>
      <p:pic>
        <p:nvPicPr>
          <p:cNvPr id="7" name="Picture 6">
            <a:extLst>
              <a:ext uri="{FF2B5EF4-FFF2-40B4-BE49-F238E27FC236}">
                <a16:creationId xmlns:a16="http://schemas.microsoft.com/office/drawing/2014/main" id="{C12B75AA-D360-021D-042E-31BD0B7389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17442" y="3529395"/>
            <a:ext cx="5095030" cy="2611203"/>
          </a:xfrm>
          <a:prstGeom prst="rect">
            <a:avLst/>
          </a:prstGeom>
        </p:spPr>
      </p:pic>
    </p:spTree>
    <p:extLst>
      <p:ext uri="{BB962C8B-B14F-4D97-AF65-F5344CB8AC3E}">
        <p14:creationId xmlns:p14="http://schemas.microsoft.com/office/powerpoint/2010/main" val="3618849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40F81-5902-082F-21B0-397AFF85EA2D}"/>
              </a:ext>
            </a:extLst>
          </p:cNvPr>
          <p:cNvSpPr>
            <a:spLocks noGrp="1"/>
          </p:cNvSpPr>
          <p:nvPr>
            <p:ph type="title"/>
          </p:nvPr>
        </p:nvSpPr>
        <p:spPr>
          <a:xfrm>
            <a:off x="463036" y="239486"/>
            <a:ext cx="4947164" cy="1616203"/>
          </a:xfrm>
        </p:spPr>
        <p:txBody>
          <a:bodyPr anchor="b">
            <a:normAutofit/>
          </a:bodyPr>
          <a:lstStyle/>
          <a:p>
            <a:r>
              <a:rPr lang="en-US" sz="3600" dirty="0"/>
              <a:t>Inference: Proportions and means</a:t>
            </a:r>
          </a:p>
        </p:txBody>
      </p:sp>
      <p:sp>
        <p:nvSpPr>
          <p:cNvPr id="3" name="Content Placeholder 2">
            <a:extLst>
              <a:ext uri="{FF2B5EF4-FFF2-40B4-BE49-F238E27FC236}">
                <a16:creationId xmlns:a16="http://schemas.microsoft.com/office/drawing/2014/main" id="{34ECDE89-5F81-A86A-B67B-6E764B4C51C4}"/>
              </a:ext>
            </a:extLst>
          </p:cNvPr>
          <p:cNvSpPr>
            <a:spLocks noGrp="1"/>
          </p:cNvSpPr>
          <p:nvPr>
            <p:ph idx="1"/>
          </p:nvPr>
        </p:nvSpPr>
        <p:spPr>
          <a:xfrm>
            <a:off x="217714" y="2533476"/>
            <a:ext cx="5529943" cy="4085038"/>
          </a:xfrm>
        </p:spPr>
        <p:txBody>
          <a:bodyPr anchor="t">
            <a:normAutofit/>
          </a:bodyPr>
          <a:lstStyle/>
          <a:p>
            <a:r>
              <a:rPr lang="en-US" dirty="0"/>
              <a:t>We can answer one or more questions about parameters by inference methods</a:t>
            </a:r>
          </a:p>
          <a:p>
            <a:pPr lvl="1"/>
            <a:r>
              <a:rPr lang="en-US" sz="2800" dirty="0"/>
              <a:t>Inference for one proportion</a:t>
            </a:r>
          </a:p>
          <a:p>
            <a:pPr lvl="1"/>
            <a:r>
              <a:rPr lang="en-US" sz="2800" dirty="0"/>
              <a:t>Inference for two independent proportions</a:t>
            </a:r>
          </a:p>
          <a:p>
            <a:pPr lvl="1"/>
            <a:r>
              <a:rPr lang="en-US" sz="2800" dirty="0"/>
              <a:t>Inference for one mean</a:t>
            </a:r>
          </a:p>
          <a:p>
            <a:pPr lvl="1"/>
            <a:r>
              <a:rPr lang="en-US" sz="2800" dirty="0"/>
              <a:t>Inference for two independent means</a:t>
            </a:r>
          </a:p>
          <a:p>
            <a:endParaRPr lang="en-US" dirty="0"/>
          </a:p>
        </p:txBody>
      </p:sp>
      <p:pic>
        <p:nvPicPr>
          <p:cNvPr id="5" name="Picture 4" descr="Wood human figure">
            <a:extLst>
              <a:ext uri="{FF2B5EF4-FFF2-40B4-BE49-F238E27FC236}">
                <a16:creationId xmlns:a16="http://schemas.microsoft.com/office/drawing/2014/main" id="{EB70B17C-5404-7035-60F2-EBB940E832BD}"/>
              </a:ext>
            </a:extLst>
          </p:cNvPr>
          <p:cNvPicPr>
            <a:picLocks noChangeAspect="1"/>
          </p:cNvPicPr>
          <p:nvPr/>
        </p:nvPicPr>
        <p:blipFill rotWithShape="1">
          <a:blip r:embed="rId3"/>
          <a:srcRect r="40666" b="-1"/>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105148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378ECFB-D65C-EB95-DBA3-810463D3137E}"/>
              </a:ext>
            </a:extLst>
          </p:cNvPr>
          <p:cNvPicPr>
            <a:picLocks noChangeAspect="1"/>
          </p:cNvPicPr>
          <p:nvPr/>
        </p:nvPicPr>
        <p:blipFill rotWithShape="1">
          <a:blip r:embed="rId3"/>
          <a:srcRect l="20046" r="20023"/>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11F4-7B8B-6618-48F4-625B4DAF62FB}"/>
              </a:ext>
            </a:extLst>
          </p:cNvPr>
          <p:cNvSpPr>
            <a:spLocks noGrp="1"/>
          </p:cNvSpPr>
          <p:nvPr>
            <p:ph type="title"/>
          </p:nvPr>
        </p:nvSpPr>
        <p:spPr>
          <a:xfrm>
            <a:off x="761801" y="328512"/>
            <a:ext cx="4778387" cy="1628970"/>
          </a:xfrm>
        </p:spPr>
        <p:txBody>
          <a:bodyPr anchor="ctr">
            <a:normAutofit/>
          </a:bodyPr>
          <a:lstStyle/>
          <a:p>
            <a:r>
              <a:rPr lang="en-US" sz="4000"/>
              <a:t>Inference for one proportion</a:t>
            </a:r>
          </a:p>
        </p:txBody>
      </p:sp>
      <p:sp>
        <p:nvSpPr>
          <p:cNvPr id="3" name="Content Placeholder 2">
            <a:extLst>
              <a:ext uri="{FF2B5EF4-FFF2-40B4-BE49-F238E27FC236}">
                <a16:creationId xmlns:a16="http://schemas.microsoft.com/office/drawing/2014/main" id="{C52FBDDE-9945-34DF-1508-31B6E074D762}"/>
              </a:ext>
            </a:extLst>
          </p:cNvPr>
          <p:cNvSpPr>
            <a:spLocks noGrp="1"/>
          </p:cNvSpPr>
          <p:nvPr>
            <p:ph idx="1"/>
          </p:nvPr>
        </p:nvSpPr>
        <p:spPr>
          <a:xfrm>
            <a:off x="261256" y="2481943"/>
            <a:ext cx="5682343" cy="3777123"/>
          </a:xfrm>
        </p:spPr>
        <p:txBody>
          <a:bodyPr anchor="ctr">
            <a:normAutofit/>
          </a:bodyPr>
          <a:lstStyle/>
          <a:p>
            <a:r>
              <a:rPr lang="en-US" sz="2400" dirty="0"/>
              <a:t>Population parameter: Proportion of x in population</a:t>
            </a:r>
          </a:p>
          <a:p>
            <a:r>
              <a:rPr lang="en-US" sz="2400" dirty="0"/>
              <a:t>Calculate from sample</a:t>
            </a:r>
          </a:p>
          <a:p>
            <a:r>
              <a:rPr lang="en-US" sz="2400" dirty="0"/>
              <a:t>Use standardized test statistic</a:t>
            </a:r>
          </a:p>
          <a:p>
            <a:r>
              <a:rPr lang="en-US" sz="2400" dirty="0"/>
              <a:t>Null hypothesis or alternative hypothesis </a:t>
            </a:r>
          </a:p>
          <a:p>
            <a:pPr lvl="1"/>
            <a:r>
              <a:rPr lang="en-US" dirty="0"/>
              <a:t>proportion of population = proportion of sample</a:t>
            </a:r>
          </a:p>
        </p:txBody>
      </p:sp>
    </p:spTree>
    <p:extLst>
      <p:ext uri="{BB962C8B-B14F-4D97-AF65-F5344CB8AC3E}">
        <p14:creationId xmlns:p14="http://schemas.microsoft.com/office/powerpoint/2010/main" val="3194613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0BBA27-1256-E41F-5C5B-653E3A364BD5}"/>
              </a:ext>
            </a:extLst>
          </p:cNvPr>
          <p:cNvPicPr>
            <a:picLocks noChangeAspect="1"/>
          </p:cNvPicPr>
          <p:nvPr/>
        </p:nvPicPr>
        <p:blipFill>
          <a:blip r:embed="rId3"/>
          <a:stretch>
            <a:fillRect/>
          </a:stretch>
        </p:blipFill>
        <p:spPr>
          <a:xfrm>
            <a:off x="1930225" y="891540"/>
            <a:ext cx="8381998" cy="5071110"/>
          </a:xfrm>
          <a:prstGeom prst="rect">
            <a:avLst/>
          </a:prstGeom>
        </p:spPr>
      </p:pic>
    </p:spTree>
    <p:extLst>
      <p:ext uri="{BB962C8B-B14F-4D97-AF65-F5344CB8AC3E}">
        <p14:creationId xmlns:p14="http://schemas.microsoft.com/office/powerpoint/2010/main" val="1051288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w of samples for medical testing">
            <a:extLst>
              <a:ext uri="{FF2B5EF4-FFF2-40B4-BE49-F238E27FC236}">
                <a16:creationId xmlns:a16="http://schemas.microsoft.com/office/drawing/2014/main" id="{693FEB60-572B-1A7D-A608-F6A9F9E39A42}"/>
              </a:ext>
            </a:extLst>
          </p:cNvPr>
          <p:cNvPicPr>
            <a:picLocks noChangeAspect="1"/>
          </p:cNvPicPr>
          <p:nvPr/>
        </p:nvPicPr>
        <p:blipFill rotWithShape="1">
          <a:blip r:embed="rId3"/>
          <a:srcRect l="33410"/>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11F4-7B8B-6618-48F4-625B4DAF62FB}"/>
              </a:ext>
            </a:extLst>
          </p:cNvPr>
          <p:cNvSpPr>
            <a:spLocks noGrp="1"/>
          </p:cNvSpPr>
          <p:nvPr>
            <p:ph type="title"/>
          </p:nvPr>
        </p:nvSpPr>
        <p:spPr>
          <a:xfrm>
            <a:off x="761801" y="328512"/>
            <a:ext cx="4778387" cy="1628970"/>
          </a:xfrm>
        </p:spPr>
        <p:txBody>
          <a:bodyPr anchor="ctr">
            <a:normAutofit/>
          </a:bodyPr>
          <a:lstStyle/>
          <a:p>
            <a:r>
              <a:rPr lang="en-US" sz="3700"/>
              <a:t>Inference for two independent proportions</a:t>
            </a:r>
          </a:p>
        </p:txBody>
      </p:sp>
      <p:sp>
        <p:nvSpPr>
          <p:cNvPr id="3" name="Content Placeholder 2">
            <a:extLst>
              <a:ext uri="{FF2B5EF4-FFF2-40B4-BE49-F238E27FC236}">
                <a16:creationId xmlns:a16="http://schemas.microsoft.com/office/drawing/2014/main" id="{C52FBDDE-9945-34DF-1508-31B6E074D762}"/>
              </a:ext>
            </a:extLst>
          </p:cNvPr>
          <p:cNvSpPr>
            <a:spLocks noGrp="1"/>
          </p:cNvSpPr>
          <p:nvPr>
            <p:ph idx="1"/>
          </p:nvPr>
        </p:nvSpPr>
        <p:spPr>
          <a:xfrm>
            <a:off x="381000" y="2536371"/>
            <a:ext cx="5519057" cy="3722695"/>
          </a:xfrm>
        </p:spPr>
        <p:txBody>
          <a:bodyPr anchor="ctr">
            <a:normAutofit/>
          </a:bodyPr>
          <a:lstStyle/>
          <a:p>
            <a:r>
              <a:rPr lang="en-US" sz="2400" dirty="0"/>
              <a:t>Compare two independent population parameters: Proportion of x in population1 and proportion of x in population2</a:t>
            </a:r>
          </a:p>
          <a:p>
            <a:r>
              <a:rPr lang="en-US" sz="2400" dirty="0"/>
              <a:t>Calculate from sample</a:t>
            </a:r>
          </a:p>
          <a:p>
            <a:r>
              <a:rPr lang="en-US" sz="2400" dirty="0"/>
              <a:t>Use standardized test statistic</a:t>
            </a:r>
          </a:p>
          <a:p>
            <a:r>
              <a:rPr lang="en-US" sz="2400" dirty="0"/>
              <a:t>Null hypothesis or alternative hypothesis </a:t>
            </a:r>
          </a:p>
          <a:p>
            <a:pPr lvl="1"/>
            <a:r>
              <a:rPr lang="en-US" dirty="0"/>
              <a:t>proportion1 = proportion2 </a:t>
            </a:r>
          </a:p>
        </p:txBody>
      </p:sp>
    </p:spTree>
    <p:extLst>
      <p:ext uri="{BB962C8B-B14F-4D97-AF65-F5344CB8AC3E}">
        <p14:creationId xmlns:p14="http://schemas.microsoft.com/office/powerpoint/2010/main" val="240215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D346E5A-C890-7455-4063-4721A2243492}"/>
              </a:ext>
            </a:extLst>
          </p:cNvPr>
          <p:cNvPicPr>
            <a:picLocks noChangeAspect="1"/>
          </p:cNvPicPr>
          <p:nvPr/>
        </p:nvPicPr>
        <p:blipFill>
          <a:blip r:embed="rId3"/>
          <a:stretch>
            <a:fillRect/>
          </a:stretch>
        </p:blipFill>
        <p:spPr>
          <a:xfrm>
            <a:off x="952237" y="1088127"/>
            <a:ext cx="10337975" cy="4677935"/>
          </a:xfrm>
          <a:prstGeom prst="rect">
            <a:avLst/>
          </a:prstGeom>
        </p:spPr>
      </p:pic>
    </p:spTree>
    <p:extLst>
      <p:ext uri="{BB962C8B-B14F-4D97-AF65-F5344CB8AC3E}">
        <p14:creationId xmlns:p14="http://schemas.microsoft.com/office/powerpoint/2010/main" val="209878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11F4-7B8B-6618-48F4-625B4DAF62FB}"/>
              </a:ext>
            </a:extLst>
          </p:cNvPr>
          <p:cNvSpPr>
            <a:spLocks noGrp="1"/>
          </p:cNvSpPr>
          <p:nvPr>
            <p:ph type="title"/>
          </p:nvPr>
        </p:nvSpPr>
        <p:spPr>
          <a:xfrm>
            <a:off x="4654296" y="329184"/>
            <a:ext cx="6894576" cy="1783080"/>
          </a:xfrm>
        </p:spPr>
        <p:txBody>
          <a:bodyPr anchor="b">
            <a:normAutofit/>
          </a:bodyPr>
          <a:lstStyle/>
          <a:p>
            <a:r>
              <a:rPr lang="en-US" sz="5400"/>
              <a:t>Inference for one mean</a:t>
            </a:r>
          </a:p>
        </p:txBody>
      </p:sp>
      <p:pic>
        <p:nvPicPr>
          <p:cNvPr id="5" name="Picture 4" descr="3D rendering of game pieces tied together with a rope">
            <a:extLst>
              <a:ext uri="{FF2B5EF4-FFF2-40B4-BE49-F238E27FC236}">
                <a16:creationId xmlns:a16="http://schemas.microsoft.com/office/drawing/2014/main" id="{89E14597-E8E3-9E66-21F0-B4644156BF01}"/>
              </a:ext>
            </a:extLst>
          </p:cNvPr>
          <p:cNvPicPr>
            <a:picLocks noChangeAspect="1"/>
          </p:cNvPicPr>
          <p:nvPr/>
        </p:nvPicPr>
        <p:blipFill rotWithShape="1">
          <a:blip r:embed="rId3"/>
          <a:srcRect l="14755" r="4092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2FBDDE-9945-34DF-1508-31B6E074D762}"/>
              </a:ext>
            </a:extLst>
          </p:cNvPr>
          <p:cNvSpPr>
            <a:spLocks noGrp="1"/>
          </p:cNvSpPr>
          <p:nvPr>
            <p:ph idx="1"/>
          </p:nvPr>
        </p:nvSpPr>
        <p:spPr>
          <a:xfrm>
            <a:off x="4654296" y="2706624"/>
            <a:ext cx="6894576" cy="3483864"/>
          </a:xfrm>
        </p:spPr>
        <p:txBody>
          <a:bodyPr>
            <a:normAutofit/>
          </a:bodyPr>
          <a:lstStyle/>
          <a:p>
            <a:r>
              <a:rPr lang="en-US" dirty="0"/>
              <a:t>Population parameter: mean in population</a:t>
            </a:r>
          </a:p>
          <a:p>
            <a:r>
              <a:rPr lang="en-US" dirty="0"/>
              <a:t>Calculate from sample</a:t>
            </a:r>
          </a:p>
          <a:p>
            <a:r>
              <a:rPr lang="en-US" dirty="0"/>
              <a:t>Use standardized t-test statistic</a:t>
            </a:r>
          </a:p>
          <a:p>
            <a:r>
              <a:rPr lang="en-US" dirty="0"/>
              <a:t>Null hypothesis or alternative hypothesis </a:t>
            </a:r>
          </a:p>
          <a:p>
            <a:pPr lvl="1"/>
            <a:r>
              <a:rPr lang="en-US" sz="2800" dirty="0"/>
              <a:t>mean of population = mean of sample</a:t>
            </a:r>
          </a:p>
        </p:txBody>
      </p:sp>
    </p:spTree>
    <p:extLst>
      <p:ext uri="{BB962C8B-B14F-4D97-AF65-F5344CB8AC3E}">
        <p14:creationId xmlns:p14="http://schemas.microsoft.com/office/powerpoint/2010/main" val="77221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B50062E-E152-11E5-1986-A050B379266A}"/>
              </a:ext>
            </a:extLst>
          </p:cNvPr>
          <p:cNvPicPr>
            <a:picLocks noChangeAspect="1"/>
          </p:cNvPicPr>
          <p:nvPr/>
        </p:nvPicPr>
        <p:blipFill>
          <a:blip r:embed="rId3"/>
          <a:stretch>
            <a:fillRect/>
          </a:stretch>
        </p:blipFill>
        <p:spPr>
          <a:xfrm>
            <a:off x="1288048" y="984748"/>
            <a:ext cx="10337975" cy="4884694"/>
          </a:xfrm>
          <a:prstGeom prst="rect">
            <a:avLst/>
          </a:prstGeom>
        </p:spPr>
      </p:pic>
    </p:spTree>
    <p:extLst>
      <p:ext uri="{BB962C8B-B14F-4D97-AF65-F5344CB8AC3E}">
        <p14:creationId xmlns:p14="http://schemas.microsoft.com/office/powerpoint/2010/main" val="4096175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11F4-7B8B-6618-48F4-625B4DAF62FB}"/>
              </a:ext>
            </a:extLst>
          </p:cNvPr>
          <p:cNvSpPr>
            <a:spLocks noGrp="1"/>
          </p:cNvSpPr>
          <p:nvPr>
            <p:ph type="title"/>
          </p:nvPr>
        </p:nvSpPr>
        <p:spPr>
          <a:xfrm>
            <a:off x="876692" y="741391"/>
            <a:ext cx="5479719" cy="1616203"/>
          </a:xfrm>
        </p:spPr>
        <p:txBody>
          <a:bodyPr anchor="b">
            <a:normAutofit/>
          </a:bodyPr>
          <a:lstStyle/>
          <a:p>
            <a:r>
              <a:rPr lang="en-US" sz="3200"/>
              <a:t>Inference for two independent means</a:t>
            </a:r>
          </a:p>
        </p:txBody>
      </p:sp>
      <p:sp>
        <p:nvSpPr>
          <p:cNvPr id="3" name="Content Placeholder 2">
            <a:extLst>
              <a:ext uri="{FF2B5EF4-FFF2-40B4-BE49-F238E27FC236}">
                <a16:creationId xmlns:a16="http://schemas.microsoft.com/office/drawing/2014/main" id="{C52FBDDE-9945-34DF-1508-31B6E074D762}"/>
              </a:ext>
            </a:extLst>
          </p:cNvPr>
          <p:cNvSpPr>
            <a:spLocks noGrp="1"/>
          </p:cNvSpPr>
          <p:nvPr>
            <p:ph idx="1"/>
          </p:nvPr>
        </p:nvSpPr>
        <p:spPr>
          <a:xfrm>
            <a:off x="348343" y="2533475"/>
            <a:ext cx="6672943" cy="4204781"/>
          </a:xfrm>
        </p:spPr>
        <p:txBody>
          <a:bodyPr anchor="t">
            <a:normAutofit/>
          </a:bodyPr>
          <a:lstStyle/>
          <a:p>
            <a:r>
              <a:rPr lang="en-US" sz="2400" dirty="0"/>
              <a:t>Compare two independent population parameters: mean of x in population1 and mean of x in population2</a:t>
            </a:r>
          </a:p>
          <a:p>
            <a:r>
              <a:rPr lang="en-US" sz="2400" dirty="0"/>
              <a:t>Calculate from sample</a:t>
            </a:r>
          </a:p>
          <a:p>
            <a:r>
              <a:rPr lang="en-US" sz="2400" dirty="0"/>
              <a:t>Use standardized t-test statistic</a:t>
            </a:r>
          </a:p>
          <a:p>
            <a:r>
              <a:rPr lang="en-US" sz="2400" dirty="0"/>
              <a:t>Null hypothesis or alternative hypothesis </a:t>
            </a:r>
          </a:p>
          <a:p>
            <a:pPr lvl="1"/>
            <a:r>
              <a:rPr lang="en-US" dirty="0"/>
              <a:t>mean of population - mean of sample is small</a:t>
            </a:r>
          </a:p>
        </p:txBody>
      </p:sp>
      <p:pic>
        <p:nvPicPr>
          <p:cNvPr id="5" name="Picture 4" descr="Question mark on green pastel background">
            <a:extLst>
              <a:ext uri="{FF2B5EF4-FFF2-40B4-BE49-F238E27FC236}">
                <a16:creationId xmlns:a16="http://schemas.microsoft.com/office/drawing/2014/main" id="{D2470233-C2A4-8E8C-0A76-90B71934AC79}"/>
              </a:ext>
            </a:extLst>
          </p:cNvPr>
          <p:cNvPicPr>
            <a:picLocks noChangeAspect="1"/>
          </p:cNvPicPr>
          <p:nvPr/>
        </p:nvPicPr>
        <p:blipFill rotWithShape="1">
          <a:blip r:embed="rId3"/>
          <a:srcRect l="43087" r="3095"/>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0909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B5AEA6-B154-AF22-22AB-3201AF7AEAAC}"/>
              </a:ext>
            </a:extLst>
          </p:cNvPr>
          <p:cNvPicPr>
            <a:picLocks noChangeAspect="1"/>
          </p:cNvPicPr>
          <p:nvPr/>
        </p:nvPicPr>
        <p:blipFill>
          <a:blip r:embed="rId3"/>
          <a:stretch>
            <a:fillRect/>
          </a:stretch>
        </p:blipFill>
        <p:spPr>
          <a:xfrm>
            <a:off x="1786944" y="891540"/>
            <a:ext cx="8668561" cy="5071110"/>
          </a:xfrm>
          <a:prstGeom prst="rect">
            <a:avLst/>
          </a:prstGeom>
        </p:spPr>
      </p:pic>
    </p:spTree>
    <p:extLst>
      <p:ext uri="{BB962C8B-B14F-4D97-AF65-F5344CB8AC3E}">
        <p14:creationId xmlns:p14="http://schemas.microsoft.com/office/powerpoint/2010/main" val="585992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740B-70F5-A8D2-080A-39454F16953E}"/>
              </a:ext>
            </a:extLst>
          </p:cNvPr>
          <p:cNvSpPr>
            <a:spLocks noGrp="1"/>
          </p:cNvSpPr>
          <p:nvPr>
            <p:ph type="title"/>
          </p:nvPr>
        </p:nvSpPr>
        <p:spPr>
          <a:xfrm>
            <a:off x="5868557" y="125664"/>
            <a:ext cx="5444382" cy="560135"/>
          </a:xfrm>
        </p:spPr>
        <p:txBody>
          <a:bodyPr anchor="t">
            <a:normAutofit/>
          </a:bodyPr>
          <a:lstStyle/>
          <a:p>
            <a:r>
              <a:rPr lang="en-US" sz="3200"/>
              <a:t>Descriptive statistics</a:t>
            </a:r>
            <a:endParaRPr lang="en-US" sz="3200" dirty="0"/>
          </a:p>
        </p:txBody>
      </p:sp>
      <p:pic>
        <p:nvPicPr>
          <p:cNvPr id="5" name="Picture 4" descr="Calculator, pen, compass, money and a paper with graphs printed on it">
            <a:extLst>
              <a:ext uri="{FF2B5EF4-FFF2-40B4-BE49-F238E27FC236}">
                <a16:creationId xmlns:a16="http://schemas.microsoft.com/office/drawing/2014/main" id="{3A6FCECF-684F-1690-C5F5-4B894E366FA6}"/>
              </a:ext>
            </a:extLst>
          </p:cNvPr>
          <p:cNvPicPr>
            <a:picLocks noChangeAspect="1"/>
          </p:cNvPicPr>
          <p:nvPr/>
        </p:nvPicPr>
        <p:blipFill rotWithShape="1">
          <a:blip r:embed="rId3"/>
          <a:srcRect l="29484" r="25261"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291943-41E8-C95A-B7F6-9FE02B230888}"/>
              </a:ext>
            </a:extLst>
          </p:cNvPr>
          <p:cNvSpPr>
            <a:spLocks noGrp="1"/>
          </p:cNvSpPr>
          <p:nvPr>
            <p:ph idx="1"/>
          </p:nvPr>
        </p:nvSpPr>
        <p:spPr>
          <a:xfrm>
            <a:off x="5194722" y="1056494"/>
            <a:ext cx="6812222" cy="5583791"/>
          </a:xfrm>
        </p:spPr>
        <p:txBody>
          <a:bodyPr>
            <a:normAutofit/>
          </a:bodyPr>
          <a:lstStyle/>
          <a:p>
            <a:r>
              <a:rPr lang="en-US" sz="2000" b="1" dirty="0"/>
              <a:t>Descriptive statistics </a:t>
            </a:r>
            <a:r>
              <a:rPr lang="en-US" sz="2000" dirty="0"/>
              <a:t>refers to the summary of important aspects of a data set. </a:t>
            </a:r>
          </a:p>
          <a:p>
            <a:pPr lvl="1"/>
            <a:r>
              <a:rPr lang="en-US" sz="2000" dirty="0"/>
              <a:t>Includes collecting, organizing, and presenting the data in the form of charts and tables.</a:t>
            </a:r>
          </a:p>
          <a:p>
            <a:pPr lvl="1"/>
            <a:r>
              <a:rPr lang="en-US" sz="2000" dirty="0"/>
              <a:t>Often calculate numerical measures (typical value: mean, median, mode; variability: variance, standard deviation). </a:t>
            </a:r>
          </a:p>
          <a:p>
            <a:pPr lvl="1"/>
            <a:r>
              <a:rPr lang="en-US" sz="2000" dirty="0"/>
              <a:t>Understanding a feature: examine the feature's </a:t>
            </a:r>
            <a:r>
              <a:rPr lang="en-US" sz="2000" b="1" dirty="0"/>
              <a:t>distribution </a:t>
            </a:r>
            <a:r>
              <a:rPr lang="en-US" sz="2000" dirty="0"/>
              <a:t>which is the possible values the feature can take on and a measure of how often each value occurs. </a:t>
            </a:r>
          </a:p>
          <a:p>
            <a:pPr lvl="1"/>
            <a:r>
              <a:rPr lang="en-US" sz="2000" dirty="0"/>
              <a:t>Visualizing a feature's distribution with a graph gives insights into the distribution's shape. For numerical features:</a:t>
            </a:r>
          </a:p>
          <a:p>
            <a:pPr lvl="2"/>
            <a:r>
              <a:rPr lang="en-US" dirty="0"/>
              <a:t>A </a:t>
            </a:r>
            <a:r>
              <a:rPr lang="en-US" b="1" dirty="0"/>
              <a:t>cluster</a:t>
            </a:r>
            <a:r>
              <a:rPr lang="en-US" dirty="0"/>
              <a:t> is a distinct group of neighboring values in a distribution that occur noticeably more often than the values on either side of the group.</a:t>
            </a:r>
          </a:p>
          <a:p>
            <a:pPr lvl="2"/>
            <a:r>
              <a:rPr lang="en-US" dirty="0"/>
              <a:t>The </a:t>
            </a:r>
            <a:r>
              <a:rPr lang="en-US" b="1" dirty="0"/>
              <a:t>tails</a:t>
            </a:r>
            <a:r>
              <a:rPr lang="en-US" dirty="0"/>
              <a:t> of a distribution are the end values of the distribution. </a:t>
            </a:r>
          </a:p>
          <a:p>
            <a:r>
              <a:rPr lang="en-US" sz="2000" dirty="0"/>
              <a:t>Examples?</a:t>
            </a:r>
          </a:p>
        </p:txBody>
      </p:sp>
    </p:spTree>
    <p:extLst>
      <p:ext uri="{BB962C8B-B14F-4D97-AF65-F5344CB8AC3E}">
        <p14:creationId xmlns:p14="http://schemas.microsoft.com/office/powerpoint/2010/main" val="3585395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4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E8325-82D1-B4CE-1C29-247716FA7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Inference for proportion in Python</a:t>
            </a:r>
          </a:p>
        </p:txBody>
      </p:sp>
      <p:pic>
        <p:nvPicPr>
          <p:cNvPr id="5" name="Picture 4" descr="A screenshot of a computer program&#10;&#10;Description automatically generated">
            <a:extLst>
              <a:ext uri="{FF2B5EF4-FFF2-40B4-BE49-F238E27FC236}">
                <a16:creationId xmlns:a16="http://schemas.microsoft.com/office/drawing/2014/main" id="{106D0857-57E1-10E0-7C82-FC5B0F91F404}"/>
              </a:ext>
            </a:extLst>
          </p:cNvPr>
          <p:cNvPicPr>
            <a:picLocks noChangeAspect="1"/>
          </p:cNvPicPr>
          <p:nvPr/>
        </p:nvPicPr>
        <p:blipFill>
          <a:blip r:embed="rId3"/>
          <a:stretch>
            <a:fillRect/>
          </a:stretch>
        </p:blipFill>
        <p:spPr>
          <a:xfrm>
            <a:off x="4097942" y="961812"/>
            <a:ext cx="7069515" cy="4930987"/>
          </a:xfrm>
          <a:prstGeom prst="rect">
            <a:avLst/>
          </a:prstGeom>
        </p:spPr>
      </p:pic>
    </p:spTree>
    <p:extLst>
      <p:ext uri="{BB962C8B-B14F-4D97-AF65-F5344CB8AC3E}">
        <p14:creationId xmlns:p14="http://schemas.microsoft.com/office/powerpoint/2010/main" val="2493681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6CA0B-9491-BB73-9B84-AC7AA1626E89}"/>
              </a:ext>
            </a:extLst>
          </p:cNvPr>
          <p:cNvSpPr>
            <a:spLocks noGrp="1"/>
          </p:cNvSpPr>
          <p:nvPr>
            <p:ph type="title"/>
          </p:nvPr>
        </p:nvSpPr>
        <p:spPr>
          <a:xfrm>
            <a:off x="645065" y="1463040"/>
            <a:ext cx="3796306" cy="2690949"/>
          </a:xfrm>
        </p:spPr>
        <p:txBody>
          <a:bodyPr anchor="t">
            <a:normAutofit/>
          </a:bodyPr>
          <a:lstStyle/>
          <a:p>
            <a:r>
              <a:rPr lang="en-US" sz="4800"/>
              <a:t>Note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E0EBF9-9059-9139-AC88-72775D660366}"/>
              </a:ext>
            </a:extLst>
          </p:cNvPr>
          <p:cNvSpPr>
            <a:spLocks noGrp="1"/>
          </p:cNvSpPr>
          <p:nvPr>
            <p:ph idx="1"/>
          </p:nvPr>
        </p:nvSpPr>
        <p:spPr>
          <a:xfrm>
            <a:off x="5236030" y="500743"/>
            <a:ext cx="6746304" cy="5262743"/>
          </a:xfrm>
        </p:spPr>
        <p:txBody>
          <a:bodyPr anchor="t">
            <a:normAutofit lnSpcReduction="10000"/>
          </a:bodyPr>
          <a:lstStyle/>
          <a:p>
            <a:r>
              <a:rPr lang="en-US" sz="1800" b="1" dirty="0" err="1">
                <a:latin typeface="Courier New" panose="02070309020205020404" pitchFamily="49" charset="0"/>
                <a:cs typeface="Courier New" panose="02070309020205020404" pitchFamily="49" charset="0"/>
              </a:rPr>
              <a:t>pd.value_counts</a:t>
            </a:r>
            <a:r>
              <a:rPr lang="en-US" sz="1800" b="1" dirty="0">
                <a:latin typeface="Courier New" panose="02070309020205020404" pitchFamily="49" charset="0"/>
                <a:cs typeface="Courier New" panose="02070309020205020404" pitchFamily="49" charset="0"/>
              </a:rPr>
              <a:t>()</a:t>
            </a:r>
            <a:r>
              <a:rPr lang="en-US" sz="1800" dirty="0"/>
              <a:t>: method to count the number of occurrences of each unique value in a pandas Series or DataFrame column. </a:t>
            </a:r>
          </a:p>
          <a:p>
            <a:r>
              <a:rPr lang="en-US" sz="1800" dirty="0"/>
              <a:t>Returns a pandas Series object, where each unique value is an index label, and its count is the corresponding value first being the most frequent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import pandas as pd</a:t>
            </a:r>
          </a:p>
          <a:p>
            <a:pPr marL="0" indent="0">
              <a:buNone/>
            </a:pPr>
            <a:r>
              <a:rPr lang="en-US" sz="1800" dirty="0">
                <a:latin typeface="Courier New" panose="02070309020205020404" pitchFamily="49" charset="0"/>
                <a:cs typeface="Courier New" panose="02070309020205020404" pitchFamily="49" charset="0"/>
              </a:rPr>
              <a:t>data = </a:t>
            </a:r>
            <a:r>
              <a:rPr lang="en-US" sz="1800" dirty="0" err="1">
                <a:latin typeface="Courier New" panose="02070309020205020404" pitchFamily="49" charset="0"/>
                <a:cs typeface="Courier New" panose="02070309020205020404" pitchFamily="49" charset="0"/>
              </a:rPr>
              <a:t>pd.Series</a:t>
            </a:r>
            <a:r>
              <a:rPr lang="en-US" sz="1800" dirty="0">
                <a:latin typeface="Courier New" panose="02070309020205020404" pitchFamily="49" charset="0"/>
                <a:cs typeface="Courier New" panose="02070309020205020404" pitchFamily="49" charset="0"/>
              </a:rPr>
              <a:t>(["A", "B", "A", "C", "B", "A"])</a:t>
            </a:r>
          </a:p>
          <a:p>
            <a:pPr marL="0" indent="0">
              <a:buNone/>
            </a:pPr>
            <a:r>
              <a:rPr lang="en-US" sz="1800" dirty="0">
                <a:latin typeface="Courier New" panose="02070309020205020404" pitchFamily="49" charset="0"/>
                <a:cs typeface="Courier New" panose="02070309020205020404" pitchFamily="49" charset="0"/>
              </a:rPr>
              <a:t>counts = </a:t>
            </a:r>
            <a:r>
              <a:rPr lang="en-US" sz="1800" dirty="0" err="1">
                <a:latin typeface="Courier New" panose="02070309020205020404" pitchFamily="49" charset="0"/>
                <a:cs typeface="Courier New" panose="02070309020205020404" pitchFamily="49" charset="0"/>
              </a:rPr>
              <a:t>data.value_counts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print(counts)</a:t>
            </a:r>
          </a:p>
          <a:p>
            <a:pPr marL="0" indent="0">
              <a:buNone/>
            </a:pPr>
            <a:r>
              <a:rPr lang="en-US" sz="1800" dirty="0">
                <a:latin typeface="Courier New" panose="02070309020205020404" pitchFamily="49" charset="0"/>
                <a:cs typeface="Courier New" panose="02070309020205020404" pitchFamily="49" charset="0"/>
              </a:rPr>
              <a:t>Output:</a:t>
            </a:r>
          </a:p>
          <a:p>
            <a:pPr marL="0" indent="0">
              <a:buNone/>
            </a:pPr>
            <a:r>
              <a:rPr lang="en-US" sz="1800" dirty="0">
                <a:latin typeface="Courier New" panose="02070309020205020404" pitchFamily="49" charset="0"/>
                <a:cs typeface="Courier New" panose="02070309020205020404" pitchFamily="49" charset="0"/>
              </a:rPr>
              <a:t>A    3</a:t>
            </a:r>
          </a:p>
          <a:p>
            <a:pPr marL="0" indent="0">
              <a:buNone/>
            </a:pPr>
            <a:r>
              <a:rPr lang="en-US" sz="1800" dirty="0">
                <a:latin typeface="Courier New" panose="02070309020205020404" pitchFamily="49" charset="0"/>
                <a:cs typeface="Courier New" panose="02070309020205020404" pitchFamily="49" charset="0"/>
              </a:rPr>
              <a:t>B    2</a:t>
            </a:r>
          </a:p>
          <a:p>
            <a:pPr marL="0" indent="0">
              <a:buNone/>
            </a:pPr>
            <a:r>
              <a:rPr lang="en-US" sz="1800" dirty="0">
                <a:latin typeface="Courier New" panose="02070309020205020404" pitchFamily="49" charset="0"/>
                <a:cs typeface="Courier New" panose="02070309020205020404" pitchFamily="49" charset="0"/>
              </a:rPr>
              <a:t>C    1</a:t>
            </a:r>
          </a:p>
          <a:p>
            <a:pPr marL="0" indent="0">
              <a:buNone/>
            </a:pPr>
            <a:r>
              <a:rPr lang="en-US" sz="1800" dirty="0" err="1">
                <a:latin typeface="Courier New" panose="02070309020205020404" pitchFamily="49" charset="0"/>
                <a:cs typeface="Courier New" panose="02070309020205020404" pitchFamily="49" charset="0"/>
              </a:rPr>
              <a:t>dtype</a:t>
            </a:r>
            <a:r>
              <a:rPr lang="en-US" sz="1800" dirty="0">
                <a:latin typeface="Courier New" panose="02070309020205020404" pitchFamily="49" charset="0"/>
                <a:cs typeface="Courier New" panose="02070309020205020404" pitchFamily="49" charset="0"/>
              </a:rPr>
              <a:t>: int64</a:t>
            </a:r>
          </a:p>
        </p:txBody>
      </p:sp>
    </p:spTree>
    <p:extLst>
      <p:ext uri="{BB962C8B-B14F-4D97-AF65-F5344CB8AC3E}">
        <p14:creationId xmlns:p14="http://schemas.microsoft.com/office/powerpoint/2010/main" val="3448773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omputer&#10;&#10;Description automatically generated">
            <a:extLst>
              <a:ext uri="{FF2B5EF4-FFF2-40B4-BE49-F238E27FC236}">
                <a16:creationId xmlns:a16="http://schemas.microsoft.com/office/drawing/2014/main" id="{6BAFE0F4-A7F3-A40B-E928-5CE5F88A5DA0}"/>
              </a:ext>
            </a:extLst>
          </p:cNvPr>
          <p:cNvPicPr>
            <a:picLocks noChangeAspect="1"/>
          </p:cNvPicPr>
          <p:nvPr/>
        </p:nvPicPr>
        <p:blipFill>
          <a:blip r:embed="rId2"/>
          <a:stretch>
            <a:fillRect/>
          </a:stretch>
        </p:blipFill>
        <p:spPr>
          <a:xfrm>
            <a:off x="778234" y="872793"/>
            <a:ext cx="3066211" cy="4809744"/>
          </a:xfrm>
          <a:prstGeom prst="rect">
            <a:avLst/>
          </a:prstGeom>
        </p:spPr>
      </p:pic>
      <p:grpSp>
        <p:nvGrpSpPr>
          <p:cNvPr id="29" name="Group 28">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screenshot of a computer program&#10;&#10;Description automatically generated">
            <a:extLst>
              <a:ext uri="{FF2B5EF4-FFF2-40B4-BE49-F238E27FC236}">
                <a16:creationId xmlns:a16="http://schemas.microsoft.com/office/drawing/2014/main" id="{5846A162-FDE2-8DD6-F249-D09E97E9DE18}"/>
              </a:ext>
            </a:extLst>
          </p:cNvPr>
          <p:cNvPicPr>
            <a:picLocks noChangeAspect="1"/>
          </p:cNvPicPr>
          <p:nvPr/>
        </p:nvPicPr>
        <p:blipFill>
          <a:blip r:embed="rId3"/>
          <a:stretch>
            <a:fillRect/>
          </a:stretch>
        </p:blipFill>
        <p:spPr>
          <a:xfrm>
            <a:off x="4487333" y="1101703"/>
            <a:ext cx="3209544" cy="4351923"/>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A screenshot of a computer code&#10;&#10;Description automatically generated">
            <a:extLst>
              <a:ext uri="{FF2B5EF4-FFF2-40B4-BE49-F238E27FC236}">
                <a16:creationId xmlns:a16="http://schemas.microsoft.com/office/drawing/2014/main" id="{6DA7E782-4D76-1EFD-7DB1-E62E55373E94}"/>
              </a:ext>
            </a:extLst>
          </p:cNvPr>
          <p:cNvPicPr>
            <a:picLocks noChangeAspect="1"/>
          </p:cNvPicPr>
          <p:nvPr/>
        </p:nvPicPr>
        <p:blipFill>
          <a:blip r:embed="rId4"/>
          <a:stretch>
            <a:fillRect/>
          </a:stretch>
        </p:blipFill>
        <p:spPr>
          <a:xfrm>
            <a:off x="8275887" y="2162184"/>
            <a:ext cx="3209544" cy="2230962"/>
          </a:xfrm>
          <a:prstGeom prst="rect">
            <a:avLst/>
          </a:prstGeom>
        </p:spPr>
      </p:pic>
    </p:spTree>
    <p:extLst>
      <p:ext uri="{BB962C8B-B14F-4D97-AF65-F5344CB8AC3E}">
        <p14:creationId xmlns:p14="http://schemas.microsoft.com/office/powerpoint/2010/main" val="20807709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5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246171-372A-0E5E-488B-0D178CE2C26A}"/>
              </a:ext>
            </a:extLst>
          </p:cNvPr>
          <p:cNvSpPr>
            <a:spLocks noGrp="1"/>
          </p:cNvSpPr>
          <p:nvPr>
            <p:ph type="title"/>
          </p:nvPr>
        </p:nvSpPr>
        <p:spPr>
          <a:xfrm>
            <a:off x="171993"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Inference for means in Python</a:t>
            </a:r>
          </a:p>
        </p:txBody>
      </p:sp>
      <p:pic>
        <p:nvPicPr>
          <p:cNvPr id="3" name="Picture 2">
            <a:extLst>
              <a:ext uri="{FF2B5EF4-FFF2-40B4-BE49-F238E27FC236}">
                <a16:creationId xmlns:a16="http://schemas.microsoft.com/office/drawing/2014/main" id="{73FD6ABB-F1B4-5DB9-36E1-7281935BD7C9}"/>
              </a:ext>
            </a:extLst>
          </p:cNvPr>
          <p:cNvPicPr>
            <a:picLocks noChangeAspect="1"/>
          </p:cNvPicPr>
          <p:nvPr/>
        </p:nvPicPr>
        <p:blipFill>
          <a:blip r:embed="rId3"/>
          <a:stretch>
            <a:fillRect/>
          </a:stretch>
        </p:blipFill>
        <p:spPr>
          <a:xfrm>
            <a:off x="3475935" y="1523999"/>
            <a:ext cx="8676108" cy="4180115"/>
          </a:xfrm>
          <a:prstGeom prst="rect">
            <a:avLst/>
          </a:prstGeom>
        </p:spPr>
      </p:pic>
    </p:spTree>
    <p:extLst>
      <p:ext uri="{BB962C8B-B14F-4D97-AF65-F5344CB8AC3E}">
        <p14:creationId xmlns:p14="http://schemas.microsoft.com/office/powerpoint/2010/main" val="569455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FE9F6D7D-1A65-32DD-8F53-23E75886E129}"/>
              </a:ext>
            </a:extLst>
          </p:cNvPr>
          <p:cNvPicPr>
            <a:picLocks noChangeAspect="1"/>
          </p:cNvPicPr>
          <p:nvPr/>
        </p:nvPicPr>
        <p:blipFill>
          <a:blip r:embed="rId2"/>
          <a:stretch>
            <a:fillRect/>
          </a:stretch>
        </p:blipFill>
        <p:spPr>
          <a:xfrm>
            <a:off x="982981" y="1198350"/>
            <a:ext cx="4822027" cy="4453677"/>
          </a:xfrm>
          <a:prstGeom prst="rect">
            <a:avLst/>
          </a:prstGeom>
        </p:spPr>
      </p:pic>
      <p:cxnSp>
        <p:nvCxnSpPr>
          <p:cNvPr id="14" name="Straight Connector 13">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code&#10;&#10;Description automatically generated">
            <a:extLst>
              <a:ext uri="{FF2B5EF4-FFF2-40B4-BE49-F238E27FC236}">
                <a16:creationId xmlns:a16="http://schemas.microsoft.com/office/drawing/2014/main" id="{A35E2584-0FA1-56E1-0B8A-3F0E251B1974}"/>
              </a:ext>
            </a:extLst>
          </p:cNvPr>
          <p:cNvPicPr>
            <a:picLocks noChangeAspect="1"/>
          </p:cNvPicPr>
          <p:nvPr/>
        </p:nvPicPr>
        <p:blipFill>
          <a:blip r:embed="rId3"/>
          <a:stretch>
            <a:fillRect/>
          </a:stretch>
        </p:blipFill>
        <p:spPr>
          <a:xfrm>
            <a:off x="6498973" y="889634"/>
            <a:ext cx="4717898" cy="5071110"/>
          </a:xfrm>
          <a:prstGeom prst="rect">
            <a:avLst/>
          </a:prstGeom>
        </p:spPr>
      </p:pic>
    </p:spTree>
    <p:extLst>
      <p:ext uri="{BB962C8B-B14F-4D97-AF65-F5344CB8AC3E}">
        <p14:creationId xmlns:p14="http://schemas.microsoft.com/office/powerpoint/2010/main" val="1456985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ulles de discours vides">
            <a:extLst>
              <a:ext uri="{FF2B5EF4-FFF2-40B4-BE49-F238E27FC236}">
                <a16:creationId xmlns:a16="http://schemas.microsoft.com/office/drawing/2014/main" id="{FF9EA654-CB9F-B5EE-D085-C071478E0E29}"/>
              </a:ext>
            </a:extLst>
          </p:cNvPr>
          <p:cNvPicPr>
            <a:picLocks noChangeAspect="1"/>
          </p:cNvPicPr>
          <p:nvPr/>
        </p:nvPicPr>
        <p:blipFill rotWithShape="1">
          <a:blip r:embed="rId3">
            <a:alphaModFix amt="50000"/>
          </a:blip>
          <a:srcRect t="5516" b="10215"/>
          <a:stretch/>
        </p:blipFill>
        <p:spPr>
          <a:xfrm>
            <a:off x="20" y="1"/>
            <a:ext cx="12191980" cy="6857999"/>
          </a:xfrm>
          <a:prstGeom prst="rect">
            <a:avLst/>
          </a:prstGeom>
        </p:spPr>
      </p:pic>
      <p:sp>
        <p:nvSpPr>
          <p:cNvPr id="3" name="Başlık 2"/>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 Comments, Contributions </a:t>
            </a:r>
          </a:p>
        </p:txBody>
      </p:sp>
    </p:spTree>
    <p:extLst>
      <p:ext uri="{BB962C8B-B14F-4D97-AF65-F5344CB8AC3E}">
        <p14:creationId xmlns:p14="http://schemas.microsoft.com/office/powerpoint/2010/main" val="3401564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graph&#10;&#10;Description automatically generated">
            <a:extLst>
              <a:ext uri="{FF2B5EF4-FFF2-40B4-BE49-F238E27FC236}">
                <a16:creationId xmlns:a16="http://schemas.microsoft.com/office/drawing/2014/main" id="{C61DE39F-A58C-75E9-228E-78F55546417F}"/>
              </a:ext>
            </a:extLst>
          </p:cNvPr>
          <p:cNvPicPr>
            <a:picLocks noChangeAspect="1"/>
          </p:cNvPicPr>
          <p:nvPr/>
        </p:nvPicPr>
        <p:blipFill>
          <a:blip r:embed="rId3"/>
          <a:stretch>
            <a:fillRect/>
          </a:stretch>
        </p:blipFill>
        <p:spPr>
          <a:xfrm>
            <a:off x="1603206" y="643467"/>
            <a:ext cx="8985588" cy="5571066"/>
          </a:xfrm>
          <a:prstGeom prst="rect">
            <a:avLst/>
          </a:prstGeom>
        </p:spPr>
      </p:pic>
    </p:spTree>
    <p:extLst>
      <p:ext uri="{BB962C8B-B14F-4D97-AF65-F5344CB8AC3E}">
        <p14:creationId xmlns:p14="http://schemas.microsoft.com/office/powerpoint/2010/main" val="2277343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6751</TotalTime>
  <Words>5627</Words>
  <Application>Microsoft Office PowerPoint</Application>
  <PresentationFormat>Widescreen</PresentationFormat>
  <Paragraphs>545</Paragraphs>
  <Slides>85</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Arial</vt:lpstr>
      <vt:lpstr>Calibri</vt:lpstr>
      <vt:lpstr>Calibri (Body)</vt:lpstr>
      <vt:lpstr>Calibri Light</vt:lpstr>
      <vt:lpstr>Cambria Math</vt:lpstr>
      <vt:lpstr>Courier New</vt:lpstr>
      <vt:lpstr>Helvetica</vt:lpstr>
      <vt:lpstr>Helvetica Neue</vt:lpstr>
      <vt:lpstr>Roboto</vt:lpstr>
      <vt:lpstr>sohne</vt:lpstr>
      <vt:lpstr>source-serif-pro</vt:lpstr>
      <vt:lpstr>Wingdings</vt:lpstr>
      <vt:lpstr>Office Theme</vt:lpstr>
      <vt:lpstr>Probability and Statistics</vt:lpstr>
      <vt:lpstr>Data Collection</vt:lpstr>
      <vt:lpstr>Example</vt:lpstr>
      <vt:lpstr>PowerPoint Presentation</vt:lpstr>
      <vt:lpstr>Population vs Sample</vt:lpstr>
      <vt:lpstr>How to: Random sampling with Python</vt:lpstr>
      <vt:lpstr>Python sampling</vt:lpstr>
      <vt:lpstr>Descriptive statistics</vt:lpstr>
      <vt:lpstr>PowerPoint Presentation</vt:lpstr>
      <vt:lpstr>Measures of Center</vt:lpstr>
      <vt:lpstr>PowerPoint Presentation</vt:lpstr>
      <vt:lpstr>Measures of Center</vt:lpstr>
      <vt:lpstr>Measures of Center</vt:lpstr>
      <vt:lpstr>Measures of Center</vt:lpstr>
      <vt:lpstr>Measures of Center</vt:lpstr>
      <vt:lpstr>Measures of Center</vt:lpstr>
      <vt:lpstr>PowerPoint Presentation</vt:lpstr>
      <vt:lpstr>Measures of Spread</vt:lpstr>
      <vt:lpstr>Measures of Spread</vt:lpstr>
      <vt:lpstr>Measures of Spread</vt:lpstr>
      <vt:lpstr>Measures of Spread</vt:lpstr>
      <vt:lpstr>Measures of Spread</vt:lpstr>
      <vt:lpstr>PowerPoint Presentation</vt:lpstr>
      <vt:lpstr>PowerPoint Presentation</vt:lpstr>
      <vt:lpstr>PowerPoint Presentation</vt:lpstr>
      <vt:lpstr>Measures of position</vt:lpstr>
      <vt:lpstr>Measures of position</vt:lpstr>
      <vt:lpstr>Measures of position</vt:lpstr>
      <vt:lpstr>Measures of position</vt:lpstr>
      <vt:lpstr>Measures of position</vt:lpstr>
      <vt:lpstr>Measures of position</vt:lpstr>
      <vt:lpstr>Measures of position</vt:lpstr>
      <vt:lpstr>Measures of position</vt:lpstr>
      <vt:lpstr>Measures of shape</vt:lpstr>
      <vt:lpstr>PowerPoint Presentation</vt:lpstr>
      <vt:lpstr>Measures of shape</vt:lpstr>
      <vt:lpstr>Measures of shape</vt:lpstr>
      <vt:lpstr>PowerPoint Presentation</vt:lpstr>
      <vt:lpstr>Measures of shape</vt:lpstr>
      <vt:lpstr>Python: Descriptive Statistics</vt:lpstr>
      <vt:lpstr>PowerPoint Presentation</vt:lpstr>
      <vt:lpstr>Probability</vt:lpstr>
      <vt:lpstr>Probability</vt:lpstr>
      <vt:lpstr>Probability</vt:lpstr>
      <vt:lpstr>Probability</vt:lpstr>
      <vt:lpstr>Probability</vt:lpstr>
      <vt:lpstr>Probability</vt:lpstr>
      <vt:lpstr>Probability</vt:lpstr>
      <vt:lpstr>Probability</vt:lpstr>
      <vt:lpstr>Conditional Probability</vt:lpstr>
      <vt:lpstr>Bayes’ Rule</vt:lpstr>
      <vt:lpstr>Bayes’ Rule</vt:lpstr>
      <vt:lpstr>Probability Distributions</vt:lpstr>
      <vt:lpstr>Random variables</vt:lpstr>
      <vt:lpstr>Probability distributions</vt:lpstr>
      <vt:lpstr>Probability distributions</vt:lpstr>
      <vt:lpstr>Expected value, mean, variance, standard deviation</vt:lpstr>
      <vt:lpstr>Bernoulli Distribution</vt:lpstr>
      <vt:lpstr>Binomial Distribution</vt:lpstr>
      <vt:lpstr>Normal Distribution</vt:lpstr>
      <vt:lpstr>t Distribution</vt:lpstr>
      <vt:lpstr>Probability distributions in Python</vt:lpstr>
      <vt:lpstr>PowerPoint Presentation</vt:lpstr>
      <vt:lpstr>PowerPoint Presentation</vt:lpstr>
      <vt:lpstr>Inferential Statistics</vt:lpstr>
      <vt:lpstr>Inferential statistics</vt:lpstr>
      <vt:lpstr>Central Limit Theorem</vt:lpstr>
      <vt:lpstr>Hypothesis testing</vt:lpstr>
      <vt:lpstr>Type I and Type II errors</vt:lpstr>
      <vt:lpstr>Estimation and confidence interval</vt:lpstr>
      <vt:lpstr>Inference: Proportions and means</vt:lpstr>
      <vt:lpstr>Inference for one proportion</vt:lpstr>
      <vt:lpstr>PowerPoint Presentation</vt:lpstr>
      <vt:lpstr>Inference for two independent proportions</vt:lpstr>
      <vt:lpstr>PowerPoint Presentation</vt:lpstr>
      <vt:lpstr>Inference for one mean</vt:lpstr>
      <vt:lpstr>PowerPoint Presentation</vt:lpstr>
      <vt:lpstr>Inference for two independent means</vt:lpstr>
      <vt:lpstr>PowerPoint Presentation</vt:lpstr>
      <vt:lpstr>Inference for proportion in Python</vt:lpstr>
      <vt:lpstr>Note</vt:lpstr>
      <vt:lpstr>PowerPoint Presentation</vt:lpstr>
      <vt:lpstr>Inference for means in Python</vt:lpstr>
      <vt:lpstr>PowerPoint Presentation</vt:lpstr>
      <vt:lpstr>Questions, Comments, Contributions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Overview</dc:title>
  <dc:creator>Orhan, Zeynep</dc:creator>
  <cp:lastModifiedBy>Orhan, Zeynep</cp:lastModifiedBy>
  <cp:revision>184</cp:revision>
  <dcterms:created xsi:type="dcterms:W3CDTF">2023-08-20T04:56:18Z</dcterms:created>
  <dcterms:modified xsi:type="dcterms:W3CDTF">2024-02-01T16:33:57Z</dcterms:modified>
</cp:coreProperties>
</file>